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8" r:id="rId6"/>
    <p:sldId id="271" r:id="rId7"/>
    <p:sldId id="275" r:id="rId8"/>
    <p:sldId id="276" r:id="rId9"/>
    <p:sldId id="279" r:id="rId10"/>
    <p:sldId id="277" r:id="rId11"/>
    <p:sldId id="278" r:id="rId12"/>
    <p:sldId id="280" r:id="rId13"/>
    <p:sldId id="281" r:id="rId14"/>
    <p:sldId id="28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4B14CF9-C3FF-42F9-8891-5EEACD1D95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72BE89-7DFF-43AF-B4FD-17EA8D6F3B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28799"/>
            <a:ext cx="69847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Georgia" pitchFamily="18" charset="0"/>
              </a:rPr>
              <a:t>Αριθμοί 10-20</a:t>
            </a:r>
          </a:p>
          <a:p>
            <a:endParaRPr lang="el-GR" sz="2400" dirty="0" smtClean="0">
              <a:latin typeface="MariaAvraam" pitchFamily="2" charset="0"/>
            </a:endParaRPr>
          </a:p>
          <a:p>
            <a:endParaRPr lang="el-GR" sz="2400" dirty="0">
              <a:latin typeface="MariaAvraam" pitchFamily="2" charset="0"/>
            </a:endParaRPr>
          </a:p>
          <a:p>
            <a:endParaRPr lang="el-GR" sz="2400" dirty="0" smtClean="0">
              <a:latin typeface="MariaAvraam" pitchFamily="2" charset="0"/>
            </a:endParaRPr>
          </a:p>
          <a:p>
            <a:r>
              <a:rPr lang="el-GR" sz="2400" dirty="0" smtClean="0">
                <a:latin typeface="Georgia" pitchFamily="18" charset="0"/>
              </a:rPr>
              <a:t>Ανάλυση αριθμών μέχρι το 20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609329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Χριστίνα Παπίρη</a:t>
            </a:r>
            <a:endParaRPr lang="en-US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273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1. Φτιάχνω τον αριθμό 18 με τα καλαμάκια μου.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2081865" y="1556792"/>
            <a:ext cx="71258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378721" y="1666691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801851" y="1676073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242105" y="162880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674153" y="1648536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106201" y="162880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9697" y="342900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Georgia" pitchFamily="18" charset="0"/>
              </a:rPr>
              <a:t>2</a:t>
            </a:r>
            <a:r>
              <a:rPr lang="el-GR" sz="2000" dirty="0" smtClean="0">
                <a:latin typeface="Georgia" pitchFamily="18" charset="0"/>
              </a:rPr>
              <a:t>. Αφαιρώ 10 καλαμάκια, δηλαδή 1 δεκάδα! Τι θα μείνει;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41" y="5517232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3. Γράφω τη μαθηματική πρόταση:</a:t>
            </a:r>
          </a:p>
          <a:p>
            <a:r>
              <a:rPr lang="el-GR" sz="3200" dirty="0" smtClean="0">
                <a:latin typeface="Georgia" pitchFamily="18" charset="0"/>
              </a:rPr>
              <a:t>Μαθηματική πρόταση:  18 – 10 =8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077072"/>
            <a:ext cx="276573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Θα μείνουν οι 8 μονάδες!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379278" y="162880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800830" y="1635041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6222382" y="1635041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54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7223 L 0.00017 0.3222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0018 0.3185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2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0104 0.3171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58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00017 0.3108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3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00035 0.3136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567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0191 0.3136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567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00486 0.3023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511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1 0.06065 L -0.00381 0.3106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273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1. Φτιάχνω τον αριθμό 16 με τα καλαμάκια μου.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2081865" y="1556792"/>
            <a:ext cx="71258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378721" y="1666691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801851" y="1676073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242105" y="162880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674153" y="1648536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106201" y="162880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9697" y="342900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Georgia" pitchFamily="18" charset="0"/>
              </a:rPr>
              <a:t>2</a:t>
            </a:r>
            <a:r>
              <a:rPr lang="el-GR" sz="2000" dirty="0" smtClean="0">
                <a:latin typeface="Georgia" pitchFamily="18" charset="0"/>
              </a:rPr>
              <a:t>. Αφαιρώ 10 καλαμάκια, δηλαδή 1 δεκάδα! Τι θα μείνει;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41" y="5517232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3. Γράφω τη μαθηματική πρόταση:</a:t>
            </a:r>
          </a:p>
          <a:p>
            <a:r>
              <a:rPr lang="el-GR" sz="3200" dirty="0" smtClean="0">
                <a:latin typeface="Georgia" pitchFamily="18" charset="0"/>
              </a:rPr>
              <a:t>Μαθηματική πρόταση:  16 – 10 =6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077072"/>
            <a:ext cx="276573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Θα μείνουν οι 6 μονάδες!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379278" y="162880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24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7223 L 0.00017 0.322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0018 0.3185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2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0104 0.3171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585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00017 0.3108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3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00035 0.3136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567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0191 0.3136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5276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Οι λέξεις των αριθμών μας </a:t>
            </a:r>
            <a:r>
              <a:rPr lang="el-GR" sz="2800" dirty="0" smtClean="0">
                <a:latin typeface="Georgia" pitchFamily="18" charset="0"/>
              </a:rPr>
              <a:t>βοηθούν και στην αφαίρεση!!!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Georgia" pitchFamily="18" charset="0"/>
              </a:rPr>
              <a:t>Παράδειγμα: 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7110" y="1772816"/>
            <a:ext cx="39853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 </a:t>
            </a:r>
            <a:r>
              <a:rPr lang="el-GR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latin typeface="Georgia" pitchFamily="18" charset="0"/>
              </a:rPr>
              <a:t>    </a:t>
            </a:r>
            <a:r>
              <a:rPr lang="el-GR" sz="3200" dirty="0" smtClean="0">
                <a:latin typeface="Georgia" pitchFamily="18" charset="0"/>
              </a:rPr>
              <a:t>Δεκαπέντε φεύγω τη λέξη πέντε και μου μένουν δέκα!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22356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Georgia" pitchFamily="18" charset="0"/>
              </a:rPr>
              <a:t>Προσοχή! </a:t>
            </a:r>
          </a:p>
          <a:p>
            <a:pPr algn="just"/>
            <a:r>
              <a:rPr lang="el-GR" sz="2400" dirty="0" smtClean="0">
                <a:latin typeface="Georgia" pitchFamily="18" charset="0"/>
              </a:rPr>
              <a:t>Δε συμβαίνει το ίδιο στο </a:t>
            </a:r>
          </a:p>
          <a:p>
            <a:pPr algn="just"/>
            <a:r>
              <a:rPr lang="el-GR" sz="2400" dirty="0" smtClean="0">
                <a:latin typeface="Georgia" pitchFamily="18" charset="0"/>
              </a:rPr>
              <a:t>11 (έντεκα) και στο 12 (δώδεκα).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776" y="3645024"/>
            <a:ext cx="39853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 </a:t>
            </a:r>
            <a:r>
              <a:rPr lang="el-GR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l-GR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el-GR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43711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latin typeface="Georgia" pitchFamily="18" charset="0"/>
              </a:rPr>
              <a:t>    </a:t>
            </a:r>
            <a:r>
              <a:rPr lang="el-GR" sz="3200" dirty="0" smtClean="0">
                <a:latin typeface="Georgia" pitchFamily="18" charset="0"/>
              </a:rPr>
              <a:t>Δεκαπέντε φεύγω τη λέξη δέκα και μου μένουν πέντε!</a:t>
            </a:r>
            <a:endParaRPr lang="en-US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4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735" y="782779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eorgia" pitchFamily="18" charset="0"/>
              </a:rPr>
              <a:t>Δοκιμάστε και εσείς! 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352740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564904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660157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 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4814486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 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0881" y="1313473"/>
            <a:ext cx="13324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7982" y="2492896"/>
            <a:ext cx="7585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080" y="3545721"/>
            <a:ext cx="13324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92080" y="4697849"/>
            <a:ext cx="13324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95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735" y="782779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eorgia" pitchFamily="18" charset="0"/>
              </a:rPr>
              <a:t>Δοκιμάστε και εσείς! 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352740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2564904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660157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4814486"/>
            <a:ext cx="43924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 </a:t>
            </a:r>
            <a:r>
              <a:rPr lang="el-GR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l-G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7819" y="1313473"/>
            <a:ext cx="7585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7982" y="2492896"/>
            <a:ext cx="7585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080" y="3545721"/>
            <a:ext cx="13324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79018" y="4697849"/>
            <a:ext cx="7585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57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Georgia" pitchFamily="18" charset="0"/>
              </a:rPr>
              <a:t>Και τώρα εξάσκηση! Πάρτε το τετράδιό σας που έχετε για τις μέρες που είμαστε στο σπίτι και κάντε τις πάρακάτω ασκήσεις!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276872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17 - 7 </a:t>
            </a:r>
            <a:r>
              <a:rPr lang="el-GR" sz="2400" dirty="0" smtClean="0"/>
              <a:t>=	</a:t>
            </a:r>
            <a:r>
              <a:rPr lang="el-GR" sz="2400" dirty="0" smtClean="0"/>
              <a:t>11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10 =	___ </a:t>
            </a:r>
            <a:r>
              <a:rPr lang="el-GR" sz="2400" dirty="0" smtClean="0"/>
              <a:t>- </a:t>
            </a:r>
            <a:r>
              <a:rPr lang="el-GR" sz="2400" dirty="0" smtClean="0"/>
              <a:t>10 = </a:t>
            </a:r>
            <a:r>
              <a:rPr lang="el-GR" sz="2400" dirty="0" smtClean="0"/>
              <a:t>5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18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8 =	</a:t>
            </a:r>
            <a:r>
              <a:rPr lang="el-GR" sz="2400" dirty="0" smtClean="0"/>
              <a:t>13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10 =	</a:t>
            </a:r>
            <a:r>
              <a:rPr lang="el-GR" sz="2400" dirty="0" smtClean="0"/>
              <a:t>13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___ = </a:t>
            </a:r>
            <a:r>
              <a:rPr lang="el-GR" sz="2400" dirty="0" smtClean="0"/>
              <a:t>3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14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10</a:t>
            </a:r>
            <a:r>
              <a:rPr lang="el-GR" sz="2400" dirty="0" smtClean="0"/>
              <a:t> </a:t>
            </a:r>
            <a:r>
              <a:rPr lang="el-GR" sz="2400" dirty="0" smtClean="0"/>
              <a:t>=	</a:t>
            </a:r>
            <a:r>
              <a:rPr lang="el-GR" sz="2400" dirty="0" smtClean="0"/>
              <a:t>19 </a:t>
            </a:r>
            <a:r>
              <a:rPr lang="el-GR" sz="2400" dirty="0"/>
              <a:t>-</a:t>
            </a:r>
            <a:r>
              <a:rPr lang="el-GR" sz="2400" dirty="0" smtClean="0"/>
              <a:t> 9 </a:t>
            </a:r>
            <a:r>
              <a:rPr lang="el-GR" sz="2400" dirty="0" smtClean="0"/>
              <a:t>=	___ + 1 = </a:t>
            </a:r>
            <a:r>
              <a:rPr lang="el-GR" sz="2400" dirty="0" smtClean="0"/>
              <a:t>10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12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2 =	</a:t>
            </a:r>
            <a:r>
              <a:rPr lang="el-GR" sz="2400" dirty="0" smtClean="0"/>
              <a:t>10 - 10 </a:t>
            </a:r>
            <a:r>
              <a:rPr lang="el-GR" sz="2400" dirty="0" smtClean="0"/>
              <a:t>=	</a:t>
            </a:r>
            <a:r>
              <a:rPr lang="el-GR" sz="2400" dirty="0" smtClean="0"/>
              <a:t>19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___ = </a:t>
            </a:r>
            <a:r>
              <a:rPr lang="el-GR" sz="2400" dirty="0" smtClean="0"/>
              <a:t>10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16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10</a:t>
            </a:r>
            <a:r>
              <a:rPr lang="el-GR" sz="2400" dirty="0" smtClean="0"/>
              <a:t> </a:t>
            </a:r>
            <a:r>
              <a:rPr lang="el-GR" sz="2400" dirty="0" smtClean="0"/>
              <a:t>=	</a:t>
            </a:r>
            <a:r>
              <a:rPr lang="el-GR" sz="2400" dirty="0" smtClean="0"/>
              <a:t>15 </a:t>
            </a:r>
            <a:r>
              <a:rPr lang="el-GR" sz="2400" dirty="0"/>
              <a:t>-</a:t>
            </a:r>
            <a:r>
              <a:rPr lang="el-GR" sz="2400" dirty="0" smtClean="0"/>
              <a:t> 5 </a:t>
            </a:r>
            <a:r>
              <a:rPr lang="el-GR" sz="2400" dirty="0" smtClean="0"/>
              <a:t>=	</a:t>
            </a:r>
            <a:r>
              <a:rPr lang="el-GR" sz="2400" dirty="0" smtClean="0"/>
              <a:t>12 </a:t>
            </a:r>
            <a:r>
              <a:rPr lang="el-GR" sz="2400" dirty="0"/>
              <a:t>-</a:t>
            </a:r>
            <a:r>
              <a:rPr lang="el-GR" sz="2400" dirty="0" smtClean="0"/>
              <a:t> </a:t>
            </a:r>
            <a:r>
              <a:rPr lang="el-GR" sz="2400" dirty="0" smtClean="0"/>
              <a:t>___ = </a:t>
            </a:r>
            <a:r>
              <a:rPr lang="el-GR" sz="2400" dirty="0" smtClean="0"/>
              <a:t>2</a:t>
            </a: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407780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36952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eorgia" pitchFamily="18" charset="0"/>
              </a:rPr>
              <a:t>Μετράμε </a:t>
            </a:r>
            <a:r>
              <a:rPr lang="el-GR" sz="3200" dirty="0" smtClean="0">
                <a:latin typeface="Georgia" pitchFamily="18" charset="0"/>
              </a:rPr>
              <a:t> αντίστροφα από </a:t>
            </a:r>
            <a:r>
              <a:rPr lang="el-GR" sz="3200" dirty="0" smtClean="0">
                <a:latin typeface="Georgia" pitchFamily="18" charset="0"/>
              </a:rPr>
              <a:t>το </a:t>
            </a:r>
            <a:r>
              <a:rPr lang="el-GR" sz="3200" dirty="0" smtClean="0">
                <a:latin typeface="Georgia" pitchFamily="18" charset="0"/>
              </a:rPr>
              <a:t>20</a:t>
            </a:r>
            <a:r>
              <a:rPr lang="el-GR" sz="3200" dirty="0" smtClean="0">
                <a:latin typeface="Georgia" pitchFamily="18" charset="0"/>
              </a:rPr>
              <a:t> </a:t>
            </a:r>
            <a:r>
              <a:rPr lang="el-GR" sz="3200" dirty="0" smtClean="0">
                <a:latin typeface="Georgia" pitchFamily="18" charset="0"/>
              </a:rPr>
              <a:t>μέχρι το </a:t>
            </a:r>
            <a:r>
              <a:rPr lang="el-GR" sz="3200" dirty="0" smtClean="0">
                <a:latin typeface="Georgia" pitchFamily="18" charset="0"/>
              </a:rPr>
              <a:t>10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844824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2911624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16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6136" y="1911675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14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3683" y="1860848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12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3305" y="1895651"/>
            <a:ext cx="992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1895651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13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4" y="2911624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8264" y="1899990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15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9502" y="2934282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65084" y="2934282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19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81748" y="2934282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18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9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1158427" y="3221926"/>
            <a:ext cx="1347961" cy="330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829" y="4051400"/>
            <a:ext cx="3595828" cy="19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71874" y="4091588"/>
            <a:ext cx="6920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/>
              <a:t>=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126466"/>
            <a:ext cx="2189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/>
              <a:t>1 Δ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2270482"/>
            <a:ext cx="2952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dirty="0" smtClean="0"/>
              <a:t>10 Μ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3217881" y="2219380"/>
            <a:ext cx="6920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/>
              <a:t>=</a:t>
            </a:r>
            <a:endParaRPr lang="en-US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772166" y="571327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>
                <a:latin typeface="Georgia" pitchFamily="18" charset="0"/>
              </a:rPr>
              <a:t>Μαθηματικά με καλαμάκια</a:t>
            </a:r>
            <a:endParaRPr lang="en-US" sz="4400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166" y="1484784"/>
            <a:ext cx="338366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3600" dirty="0" smtClean="0">
                <a:latin typeface="Georgia" pitchFamily="18" charset="0"/>
              </a:rPr>
              <a:t>Θυμόμαστε ότι:</a:t>
            </a:r>
            <a:endParaRPr lang="en-US" sz="3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8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5175" y="822648"/>
            <a:ext cx="7263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eorgia" pitchFamily="18" charset="0"/>
              </a:rPr>
              <a:t>Πάρτε </a:t>
            </a:r>
            <a:r>
              <a:rPr lang="el-GR" sz="3200" dirty="0" smtClean="0">
                <a:latin typeface="Georgia" pitchFamily="18" charset="0"/>
              </a:rPr>
              <a:t>τα καλαμάκια σας, ένα πινακάκι ή ένα τετράδιο </a:t>
            </a:r>
            <a:r>
              <a:rPr lang="el-GR" sz="3200" dirty="0" smtClean="0">
                <a:latin typeface="Georgia" pitchFamily="18" charset="0"/>
              </a:rPr>
              <a:t>και ξεκινάμε.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3" name="AutoShape 2" descr="https://apis.mail.yahoo.com/ws/v3/mailboxes/@.id==VjN-UezwH20WwpVOcIGfLldGiA2CYIagDn3c5Qexcrxm6Uda88yUmyyi1RCjrg81ESiRWN1Dr1g0n-sog5HZVQVYtg/messages/@.id==AG7iktBiX3qtXnnTQAc_eNnLVQY/content/parts/@.id==2/thumbnail?appId=YMailNorrin&amp;downloadWhenThumbnailFails=true&amp;pid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ttps://apis.mail.yahoo.com/ws/v3/mailboxes/@.id==VjN-UezwH20WwpVOcIGfLldGiA2CYIagDn3c5Qexcrxm6Uda88yUmyyi1RCjrg81ESiRWN1Dr1g0n-sog5HZVQVYtg/messages/@.id==AG7iktBiX3qtXnnTQAc_eNnLVQY/content/parts/@.id==2/thumbnail?appId=YMailNorrin&amp;downloadWhenThumbnailFails=true&amp;pid=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85" b="21969"/>
          <a:stretch/>
        </p:blipFill>
        <p:spPr bwMode="auto">
          <a:xfrm rot="20805471">
            <a:off x="1616906" y="3111764"/>
            <a:ext cx="2122981" cy="2271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7" descr="Αποτέλεσμα εικόνας για πινακάκι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9" descr="Αποτέλεσμα εικόνας για πινακάκι άσπρο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9330">
            <a:off x="5430596" y="306346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43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9437" y="620688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1. Φτιάξτε με τα καλαμάκια τον αριθμό 16! (έχετε 2 λεπτά)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2915816" y="1541205"/>
            <a:ext cx="71258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212672" y="1574795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23454" y="3287523"/>
            <a:ext cx="1067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1Δ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21099" y="3321113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el-G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9437" y="4176082"/>
            <a:ext cx="7182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2. Γράψτε τη μαθηματική πρόταση στο πινακάκι ή στο τετράδιό σας.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3982" y="5130189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 + 6 = 16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710210" y="1574795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238548" y="1536904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759194" y="155664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6239606" y="1536904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6760252" y="1536904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9437" y="620688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1. Φτιάξτε με τα καλαμάκια τον αριθμό 19! (έχετε 2 λεπτά)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2915816" y="1541205"/>
            <a:ext cx="71258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212672" y="1574795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23454" y="3287523"/>
            <a:ext cx="1067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1Δ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5580" y="3321113"/>
            <a:ext cx="1146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r>
              <a:rPr lang="el-G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9437" y="4176082"/>
            <a:ext cx="7182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2. Γράψτε τη μαθηματική πρόταση στο πινακάκι ή στο τετράδιό σας.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3982" y="5130189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 + 9 = 19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635802" y="1574795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076056" y="1536904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508104" y="155664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940152" y="1536904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6372200" y="1536904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6804248" y="1536904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7236296" y="1532603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7668344" y="1498323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8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eorgia" pitchFamily="18" charset="0"/>
              </a:rPr>
              <a:t>Αφαιρώ από τον αριθμό (δηλαδή βγάζω)!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369" y="1205463"/>
            <a:ext cx="207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Georgia" pitchFamily="18" charset="0"/>
              </a:rPr>
              <a:t>Παράδειγμα: 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6712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1. Φτιάχνω τον αριθμό 15 με τα καλαμάκια μου.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2081865" y="2060848"/>
            <a:ext cx="71258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378721" y="2092498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801851" y="210188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242105" y="2054607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674153" y="2074343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5106201" y="2054607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9697" y="364814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Georgia" pitchFamily="18" charset="0"/>
              </a:rPr>
              <a:t>2</a:t>
            </a:r>
            <a:r>
              <a:rPr lang="el-GR" sz="2000" dirty="0" smtClean="0">
                <a:latin typeface="Georgia" pitchFamily="18" charset="0"/>
              </a:rPr>
              <a:t>. Αφαιρώ 5 καλαμάκια! Τι θα μείνει;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41" y="5517232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3. Γράφω τη μαθηματική πρόταση:</a:t>
            </a:r>
          </a:p>
          <a:p>
            <a:r>
              <a:rPr lang="el-GR" sz="3200" dirty="0" smtClean="0">
                <a:latin typeface="Georgia" pitchFamily="18" charset="0"/>
              </a:rPr>
              <a:t>Μαθηματική πρόταση:  15 – 5 =10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8276" y="4221088"/>
            <a:ext cx="3596145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Θα μείνει η 1 δεκάδα, </a:t>
            </a:r>
          </a:p>
          <a:p>
            <a:r>
              <a:rPr lang="el-GR" sz="2800" dirty="0" smtClean="0">
                <a:latin typeface="Georgia" pitchFamily="18" charset="0"/>
              </a:rPr>
              <a:t>δηλαδή 10!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5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00277 0.2777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eorgia" pitchFamily="18" charset="0"/>
              </a:rPr>
              <a:t>Τώρα η σειρά σας!!!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8478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1. Φτιάχνω τον αριθμό 12 με τα καλαμάκια μου.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2081865" y="2060848"/>
            <a:ext cx="71258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378721" y="2092498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801851" y="2101880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9697" y="364814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Georgia" pitchFamily="18" charset="0"/>
              </a:rPr>
              <a:t>2</a:t>
            </a:r>
            <a:r>
              <a:rPr lang="el-GR" sz="2000" dirty="0" smtClean="0">
                <a:latin typeface="Georgia" pitchFamily="18" charset="0"/>
              </a:rPr>
              <a:t>. Αφαιρώ 2 καλαμάκια! Τι θα μείνει;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41" y="5517232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3. Γράφω τη μαθηματική πρόταση:</a:t>
            </a:r>
          </a:p>
          <a:p>
            <a:r>
              <a:rPr lang="el-GR" sz="3200" dirty="0" smtClean="0">
                <a:latin typeface="Georgia" pitchFamily="18" charset="0"/>
              </a:rPr>
              <a:t>Μαθηματική πρόταση:  12 – 2 =10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6201" y="4221088"/>
            <a:ext cx="334822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Θα μείνει 1 δεκάδα, δηλαδή 10!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4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00277 0.2777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Georgia" pitchFamily="18" charset="0"/>
              </a:rPr>
              <a:t>Τώρα η σειρά σας!!!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8478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1. Φτιάχνω τον αριθμό 14 με τα καλαμάκια μου.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6"/>
          <a:stretch/>
        </p:blipFill>
        <p:spPr bwMode="auto">
          <a:xfrm>
            <a:off x="2081865" y="2060848"/>
            <a:ext cx="71258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378721" y="2092498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3868567" y="2092498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9697" y="364814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Georgia" pitchFamily="18" charset="0"/>
              </a:rPr>
              <a:t>2</a:t>
            </a:r>
            <a:r>
              <a:rPr lang="el-GR" sz="2000" dirty="0" smtClean="0">
                <a:latin typeface="Georgia" pitchFamily="18" charset="0"/>
              </a:rPr>
              <a:t>. Αφαιρώ 4 καλαμάκια! Τι θα μείνει;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41" y="5517232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Georgia" pitchFamily="18" charset="0"/>
              </a:rPr>
              <a:t>3. Γράφω τη μαθηματική πρόταση:</a:t>
            </a:r>
          </a:p>
          <a:p>
            <a:r>
              <a:rPr lang="el-GR" sz="3200" dirty="0" smtClean="0">
                <a:latin typeface="Georgia" pitchFamily="18" charset="0"/>
              </a:rPr>
              <a:t>Μαθηματική πρόταση:  14 – 4 =10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6201" y="4221088"/>
            <a:ext cx="334822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Georgia" pitchFamily="18" charset="0"/>
              </a:rPr>
              <a:t>Θα μείνει 1 δεκάδα, δηλαδή 10!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309858" y="2060848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7" r="36622"/>
          <a:stretch/>
        </p:blipFill>
        <p:spPr bwMode="auto">
          <a:xfrm>
            <a:off x="4646381" y="2060848"/>
            <a:ext cx="368246" cy="174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35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00277 0.2777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353</TotalTime>
  <Words>504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Papiri</dc:creator>
  <cp:lastModifiedBy>Christina Papiri</cp:lastModifiedBy>
  <cp:revision>38</cp:revision>
  <dcterms:created xsi:type="dcterms:W3CDTF">2020-03-24T07:28:47Z</dcterms:created>
  <dcterms:modified xsi:type="dcterms:W3CDTF">2020-03-31T11:08:17Z</dcterms:modified>
</cp:coreProperties>
</file>