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6" r:id="rId2"/>
    <p:sldId id="278" r:id="rId3"/>
    <p:sldId id="279" r:id="rId4"/>
    <p:sldId id="256" r:id="rId5"/>
    <p:sldId id="260" r:id="rId6"/>
    <p:sldId id="258" r:id="rId7"/>
    <p:sldId id="261" r:id="rId8"/>
    <p:sldId id="263" r:id="rId9"/>
    <p:sldId id="264" r:id="rId10"/>
    <p:sldId id="257" r:id="rId11"/>
    <p:sldId id="259" r:id="rId12"/>
    <p:sldId id="265" r:id="rId13"/>
    <p:sldId id="262" r:id="rId14"/>
    <p:sldId id="268" r:id="rId15"/>
    <p:sldId id="270" r:id="rId16"/>
    <p:sldId id="271" r:id="rId17"/>
    <p:sldId id="267" r:id="rId18"/>
    <p:sldId id="269" r:id="rId19"/>
    <p:sldId id="273" r:id="rId20"/>
    <p:sldId id="275" r:id="rId21"/>
    <p:sldId id="274" r:id="rId22"/>
    <p:sldId id="276" r:id="rId23"/>
    <p:sldId id="272" r:id="rId24"/>
    <p:sldId id="280" r:id="rId25"/>
    <p:sldId id="281" r:id="rId26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FFFFCC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386" y="3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01178A-7135-433D-A60E-F199ED36CC5B}" type="datetimeFigureOut">
              <a:rPr lang="en-US" smtClean="0"/>
              <a:pPr/>
              <a:t>3/28/2020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2F30C7-C9B8-4380-A512-89F05CCF34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16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F30C7-C9B8-4380-A512-89F05CCF3427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F30C7-C9B8-4380-A512-89F05CCF3427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A662D7-F40A-4F67-BDDF-E5C4668BC200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CF16EC-ACF3-470C-BBB3-B6FE87E2A4FD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CDA102-DA8F-4B3F-8F17-FB5DAE2C3BE0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306E8E-E3B2-41B4-9460-E6EB25B4832B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01DC02-6376-41A1-AEF0-CF914AF02044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21AB9F-6CBF-4942-AE34-ED4C17821BDE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32E235-0F6B-4306-852E-FEA7F6589575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4FCF29-467B-4434-96D8-2B17F470C039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47DFA-2F04-468B-AA68-E0D3E532D1EB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706670-E36A-4572-88AC-64F8111C9EE0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048458-8C81-4EE9-95BB-164ECBF99F21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l-G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l-G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448F80E-A11B-45F5-A8EA-FC8BAA19FA5A}" type="slidenum">
              <a:rPr lang="el-GR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6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8.png"/><Relationship Id="rId5" Type="http://schemas.openxmlformats.org/officeDocument/2006/relationships/oleObject" Target="../embeddings/oleObject9.bin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0.png"/><Relationship Id="rId5" Type="http://schemas.openxmlformats.org/officeDocument/2006/relationships/oleObject" Target="../embeddings/oleObject11.bin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22.png"/><Relationship Id="rId4" Type="http://schemas.openxmlformats.org/officeDocument/2006/relationships/oleObject" Target="../embeddings/oleObject13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xfBXYLvZvaw" TargetMode="External"/><Relationship Id="rId2" Type="http://schemas.openxmlformats.org/officeDocument/2006/relationships/hyperlink" Target="https://www.youtube.com/watch?v=9YOArZZpUN8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jE1ooAkroDk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.png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0.png"/><Relationship Id="rId4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WordArt 5"/>
          <p:cNvSpPr>
            <a:spLocks noChangeArrowheads="1" noChangeShapeType="1" noTextEdit="1"/>
          </p:cNvSpPr>
          <p:nvPr/>
        </p:nvSpPr>
        <p:spPr bwMode="auto">
          <a:xfrm>
            <a:off x="755650" y="404813"/>
            <a:ext cx="7372350" cy="2232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l-G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6600"/>
                </a:solidFill>
                <a:latin typeface="Comic Sans MS"/>
              </a:rPr>
              <a:t>Ένοπλος Απελευθερωτικός Αγώνας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6600"/>
              </a:solidFill>
              <a:latin typeface="Comic Sans MS"/>
            </a:endParaRPr>
          </a:p>
        </p:txBody>
      </p:sp>
      <p:graphicFrame>
        <p:nvGraphicFramePr>
          <p:cNvPr id="14342" name="Object 6"/>
          <p:cNvGraphicFramePr>
            <a:graphicFrameLocks noChangeAspect="1"/>
          </p:cNvGraphicFramePr>
          <p:nvPr/>
        </p:nvGraphicFramePr>
        <p:xfrm>
          <a:off x="1763713" y="2708275"/>
          <a:ext cx="5616575" cy="3702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7" name="Photo Editor Photo" r:id="rId3" imgW="4552381" imgH="3000000" progId="">
                  <p:embed/>
                </p:oleObj>
              </mc:Choice>
              <mc:Fallback>
                <p:oleObj name="Photo Editor Photo" r:id="rId3" imgW="4552381" imgH="3000000" progId="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2708275"/>
                        <a:ext cx="5616575" cy="3702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PD-30-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285860"/>
            <a:ext cx="7704137" cy="5403850"/>
          </a:xfrm>
          <a:prstGeom prst="rect">
            <a:avLst/>
          </a:prstGeom>
          <a:noFill/>
        </p:spPr>
      </p:pic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>
          <a:xfrm>
            <a:off x="500034" y="214290"/>
            <a:ext cx="8229600" cy="928694"/>
          </a:xfrm>
          <a:solidFill>
            <a:srgbClr val="FFFF00"/>
          </a:solidFill>
          <a:ln>
            <a:solidFill>
              <a:srgbClr val="0070C0"/>
            </a:solidFill>
          </a:ln>
        </p:spPr>
        <p:txBody>
          <a:bodyPr/>
          <a:lstStyle/>
          <a:p>
            <a:r>
              <a:rPr lang="el-GR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Εκρήξεις Βομβών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8" name="Rectangle 8"/>
          <p:cNvSpPr>
            <a:spLocks noGrp="1" noChangeArrowheads="1"/>
          </p:cNvSpPr>
          <p:nvPr>
            <p:ph type="title"/>
          </p:nvPr>
        </p:nvSpPr>
        <p:spPr>
          <a:solidFill>
            <a:srgbClr val="FFFFCC"/>
          </a:solidFill>
          <a:ln>
            <a:solidFill>
              <a:srgbClr val="0070C0"/>
            </a:solidFill>
          </a:ln>
        </p:spPr>
        <p:txBody>
          <a:bodyPr/>
          <a:lstStyle/>
          <a:p>
            <a:r>
              <a:rPr lang="el-GR" sz="4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Οι Επικουρικοί ξυλοκοπούν τους πολίτες</a:t>
            </a:r>
          </a:p>
        </p:txBody>
      </p:sp>
      <p:pic>
        <p:nvPicPr>
          <p:cNvPr id="5124" name="Picture 4" descr="PD-30-06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11188" y="1628775"/>
            <a:ext cx="8353425" cy="5038725"/>
          </a:xfrm>
          <a:noFill/>
          <a:ln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6" name="Object 4"/>
          <p:cNvGraphicFramePr>
            <a:graphicFrameLocks noChangeAspect="1"/>
          </p:cNvGraphicFramePr>
          <p:nvPr/>
        </p:nvGraphicFramePr>
        <p:xfrm>
          <a:off x="928662" y="1357312"/>
          <a:ext cx="7200900" cy="550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1" name="Photo Editor Photo" r:id="rId3" imgW="4761905" imgH="2781688" progId="">
                  <p:embed/>
                </p:oleObj>
              </mc:Choice>
              <mc:Fallback>
                <p:oleObj name="Photo Editor Photo" r:id="rId3" imgW="4761905" imgH="2781688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62" y="1357312"/>
                        <a:ext cx="7200900" cy="5500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7" name="Rectangle 5"/>
          <p:cNvSpPr>
            <a:spLocks noGrp="1" noChangeArrowheads="1"/>
          </p:cNvSpPr>
          <p:nvPr>
            <p:ph type="title"/>
          </p:nvPr>
        </p:nvSpPr>
        <p:spPr>
          <a:xfrm>
            <a:off x="2000232" y="214290"/>
            <a:ext cx="5072098" cy="928710"/>
          </a:xfrm>
          <a:solidFill>
            <a:srgbClr val="FFC000"/>
          </a:solidFill>
          <a:ln>
            <a:solidFill>
              <a:srgbClr val="002060"/>
            </a:solidFill>
          </a:ln>
        </p:spPr>
        <p:txBody>
          <a:bodyPr/>
          <a:lstStyle/>
          <a:p>
            <a:r>
              <a:rPr lang="el-G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Κρατητήρια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PD-34-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8496300" cy="6000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Grp="1" noChangeArrowheads="1"/>
          </p:cNvSpPr>
          <p:nvPr>
            <p:ph type="title"/>
          </p:nvPr>
        </p:nvSpPr>
        <p:spPr>
          <a:xfrm>
            <a:off x="2071670" y="274638"/>
            <a:ext cx="5500726" cy="1143000"/>
          </a:xfrm>
          <a:solidFill>
            <a:srgbClr val="FFC000"/>
          </a:solidFill>
          <a:ln>
            <a:solidFill>
              <a:srgbClr val="002060"/>
            </a:solidFill>
          </a:ln>
        </p:spPr>
        <p:txBody>
          <a:bodyPr/>
          <a:lstStyle/>
          <a:p>
            <a:r>
              <a:rPr lang="el-G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Συλλήψεις</a:t>
            </a:r>
          </a:p>
        </p:txBody>
      </p:sp>
      <p:graphicFrame>
        <p:nvGraphicFramePr>
          <p:cNvPr id="26627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457200" y="1557338"/>
          <a:ext cx="4038600" cy="4824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9" name="Photo Editor Photo" r:id="rId3" imgW="4761905" imgH="2924583" progId="">
                  <p:embed/>
                </p:oleObj>
              </mc:Choice>
              <mc:Fallback>
                <p:oleObj name="Photo Editor Photo" r:id="rId3" imgW="4761905" imgH="2924583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557338"/>
                        <a:ext cx="4038600" cy="4824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0" name="Object 6"/>
          <p:cNvGraphicFramePr>
            <a:graphicFrameLocks noGrp="1" noChangeAspect="1"/>
          </p:cNvGraphicFramePr>
          <p:nvPr>
            <p:ph sz="half" idx="2"/>
          </p:nvPr>
        </p:nvGraphicFramePr>
        <p:xfrm>
          <a:off x="4997450" y="1600200"/>
          <a:ext cx="3338513" cy="4924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0" name="Photo Editor Photo" r:id="rId5" imgW="3428571" imgH="4648849" progId="">
                  <p:embed/>
                </p:oleObj>
              </mc:Choice>
              <mc:Fallback>
                <p:oleObj name="Photo Editor Photo" r:id="rId5" imgW="3428571" imgH="4648849" progId="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7450" y="1600200"/>
                        <a:ext cx="3338513" cy="4924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1" name="Rectangle 7"/>
          <p:cNvSpPr>
            <a:spLocks noGrp="1" noChangeArrowheads="1"/>
          </p:cNvSpPr>
          <p:nvPr>
            <p:ph type="title"/>
          </p:nvPr>
        </p:nvSpPr>
        <p:spPr>
          <a:solidFill>
            <a:srgbClr val="FFFF00"/>
          </a:solidFill>
          <a:ln>
            <a:solidFill>
              <a:srgbClr val="002060"/>
            </a:solidFill>
          </a:ln>
        </p:spPr>
        <p:txBody>
          <a:bodyPr/>
          <a:lstStyle/>
          <a:p>
            <a:r>
              <a:rPr lang="el-GR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Αυξεντίου- Παλληκαρίδης</a:t>
            </a:r>
          </a:p>
        </p:txBody>
      </p:sp>
      <p:graphicFrame>
        <p:nvGraphicFramePr>
          <p:cNvPr id="31747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395288" y="1484313"/>
          <a:ext cx="3683000" cy="475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9" name="Photo Editor Photo" r:id="rId3" imgW="1295238" imgH="1924319" progId="">
                  <p:embed/>
                </p:oleObj>
              </mc:Choice>
              <mc:Fallback>
                <p:oleObj name="Photo Editor Photo" r:id="rId3" imgW="1295238" imgH="1924319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484313"/>
                        <a:ext cx="3683000" cy="4752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0" name="Object 6"/>
          <p:cNvGraphicFramePr>
            <a:graphicFrameLocks noGrp="1" noChangeAspect="1"/>
          </p:cNvGraphicFramePr>
          <p:nvPr>
            <p:ph sz="half" idx="2"/>
          </p:nvPr>
        </p:nvGraphicFramePr>
        <p:xfrm>
          <a:off x="5076825" y="1557338"/>
          <a:ext cx="3382963" cy="453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0" name="Photo Editor Photo" r:id="rId5" imgW="1905266" imgH="2610214" progId="">
                  <p:embed/>
                </p:oleObj>
              </mc:Choice>
              <mc:Fallback>
                <p:oleObj name="Photo Editor Photo" r:id="rId5" imgW="1905266" imgH="2610214" progId="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825" y="1557338"/>
                        <a:ext cx="3382963" cy="4535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1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285728"/>
            <a:ext cx="9144000" cy="1143000"/>
          </a:xfrm>
          <a:solidFill>
            <a:srgbClr val="FFFF00"/>
          </a:solidFill>
          <a:ln>
            <a:solidFill>
              <a:srgbClr val="006600"/>
            </a:solidFill>
          </a:ln>
        </p:spPr>
        <p:txBody>
          <a:bodyPr/>
          <a:lstStyle/>
          <a:p>
            <a:r>
              <a:rPr lang="el-GR" sz="4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Αντρέας Δημητρίου- Αντρέας Ζάκος</a:t>
            </a:r>
          </a:p>
        </p:txBody>
      </p:sp>
      <p:graphicFrame>
        <p:nvGraphicFramePr>
          <p:cNvPr id="36867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827088" y="1628775"/>
          <a:ext cx="3224212" cy="449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9" name="Photo Editor Photo" r:id="rId3" imgW="1905266" imgH="2657846" progId="">
                  <p:embed/>
                </p:oleObj>
              </mc:Choice>
              <mc:Fallback>
                <p:oleObj name="Photo Editor Photo" r:id="rId3" imgW="1905266" imgH="2657846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1628775"/>
                        <a:ext cx="3224212" cy="4497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70" name="Object 6"/>
          <p:cNvGraphicFramePr>
            <a:graphicFrameLocks noGrp="1" noChangeAspect="1"/>
          </p:cNvGraphicFramePr>
          <p:nvPr>
            <p:ph sz="half" idx="2"/>
          </p:nvPr>
        </p:nvGraphicFramePr>
        <p:xfrm>
          <a:off x="5148263" y="1700213"/>
          <a:ext cx="3275012" cy="447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0" name="Photo Editor Photo" r:id="rId5" imgW="1905266" imgH="2600000" progId="">
                  <p:embed/>
                </p:oleObj>
              </mc:Choice>
              <mc:Fallback>
                <p:oleObj name="Photo Editor Photo" r:id="rId5" imgW="1905266" imgH="2600000" progId="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1700213"/>
                        <a:ext cx="3275012" cy="447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8229600" cy="1143000"/>
          </a:xfrm>
          <a:solidFill>
            <a:srgbClr val="FFFFCC"/>
          </a:solidFill>
          <a:ln>
            <a:solidFill>
              <a:srgbClr val="006600"/>
            </a:solidFill>
          </a:ln>
        </p:spPr>
        <p:txBody>
          <a:bodyPr/>
          <a:lstStyle/>
          <a:p>
            <a:r>
              <a:rPr lang="el-G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Πετράκης Γιάλλουρος</a:t>
            </a:r>
          </a:p>
        </p:txBody>
      </p:sp>
      <p:graphicFrame>
        <p:nvGraphicFramePr>
          <p:cNvPr id="25603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642910" y="1311275"/>
          <a:ext cx="8064500" cy="554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8" name="Photo Editor Photo" r:id="rId3" imgW="3580952" imgH="4715533" progId="">
                  <p:embed/>
                </p:oleObj>
              </mc:Choice>
              <mc:Fallback>
                <p:oleObj name="Photo Editor Photo" r:id="rId3" imgW="3580952" imgH="4715533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10" y="1311275"/>
                        <a:ext cx="8064500" cy="554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7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543956" cy="1143000"/>
          </a:xfrm>
          <a:blipFill>
            <a:blip r:embed="rId3"/>
            <a:tile tx="0" ty="0" sx="100000" sy="100000" flip="none" algn="tl"/>
          </a:blipFill>
          <a:ln>
            <a:solidFill>
              <a:srgbClr val="006600"/>
            </a:solidFill>
          </a:ln>
        </p:spPr>
        <p:txBody>
          <a:bodyPr/>
          <a:lstStyle/>
          <a:p>
            <a:r>
              <a:rPr lang="el-GR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Κυριάκος Μάτσης-Μάρκος Δράκος</a:t>
            </a:r>
          </a:p>
        </p:txBody>
      </p:sp>
      <p:graphicFrame>
        <p:nvGraphicFramePr>
          <p:cNvPr id="30723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611188" y="1535113"/>
          <a:ext cx="3929062" cy="5062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5" name="Photo Editor Photo" r:id="rId4" imgW="1905266" imgH="2580952" progId="">
                  <p:embed/>
                </p:oleObj>
              </mc:Choice>
              <mc:Fallback>
                <p:oleObj name="Photo Editor Photo" r:id="rId4" imgW="1905266" imgH="2580952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1535113"/>
                        <a:ext cx="3929062" cy="50625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6" name="Object 6"/>
          <p:cNvGraphicFramePr>
            <a:graphicFrameLocks noGrp="1" noChangeAspect="1"/>
          </p:cNvGraphicFramePr>
          <p:nvPr>
            <p:ph sz="half" idx="2"/>
          </p:nvPr>
        </p:nvGraphicFramePr>
        <p:xfrm>
          <a:off x="5148263" y="1700213"/>
          <a:ext cx="3527425" cy="4837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6" name="Photo Editor Photo" r:id="rId6" imgW="1905266" imgH="2619048" progId="">
                  <p:embed/>
                </p:oleObj>
              </mc:Choice>
              <mc:Fallback>
                <p:oleObj name="Photo Editor Photo" r:id="rId6" imgW="1905266" imgH="2619048" progId="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1700213"/>
                        <a:ext cx="3527425" cy="4837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Rectangle 5"/>
          <p:cNvSpPr>
            <a:spLocks noGrp="1" noChangeArrowheads="1"/>
          </p:cNvSpPr>
          <p:nvPr>
            <p:ph type="title"/>
          </p:nvPr>
        </p:nvSpPr>
        <p:spPr>
          <a:blipFill>
            <a:blip r:embed="rId2"/>
            <a:tile tx="0" ty="0" sx="100000" sy="100000" flip="none" algn="tl"/>
          </a:blipFill>
          <a:ln>
            <a:solidFill>
              <a:srgbClr val="660066"/>
            </a:solidFill>
          </a:ln>
        </p:spPr>
        <p:txBody>
          <a:bodyPr/>
          <a:lstStyle/>
          <a:p>
            <a:r>
              <a:rPr lang="el-G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Μακάριος- Καραμανλής</a:t>
            </a:r>
          </a:p>
        </p:txBody>
      </p:sp>
      <p:pic>
        <p:nvPicPr>
          <p:cNvPr id="40964" name="Picture 4" descr="images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11188" y="1700213"/>
            <a:ext cx="7705725" cy="4864100"/>
          </a:xfrm>
          <a:noFill/>
          <a:ln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332656"/>
            <a:ext cx="7846389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91426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4" name="Picture 4" descr="Υπογραφή συμφωνιών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261938"/>
            <a:ext cx="8351837" cy="6262687"/>
          </a:xfrm>
          <a:noFill/>
          <a:ln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Απελευθέρωση από τα κρατητήρια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333375"/>
            <a:ext cx="7445375" cy="6332538"/>
          </a:xfrm>
          <a:noFill/>
          <a:ln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www.schools.ac.cy/klimakio/Themata/Epikaira/1apriliou/images/mathites_1955-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7" y="571480"/>
            <a:ext cx="3814247" cy="5286412"/>
          </a:xfrm>
          <a:prstGeom prst="rect">
            <a:avLst/>
          </a:prstGeom>
          <a:noFill/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571480"/>
            <a:ext cx="4268556" cy="5091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1" name="Rectangle 5"/>
          <p:cNvSpPr>
            <a:spLocks noGrp="1" noChangeArrowheads="1"/>
          </p:cNvSpPr>
          <p:nvPr>
            <p:ph type="title"/>
          </p:nvPr>
        </p:nvSpPr>
        <p:spPr>
          <a:solidFill>
            <a:srgbClr val="FFFFCC"/>
          </a:solidFill>
          <a:ln>
            <a:solidFill>
              <a:srgbClr val="660066"/>
            </a:solidFill>
          </a:ln>
        </p:spPr>
        <p:txBody>
          <a:bodyPr/>
          <a:lstStyle/>
          <a:p>
            <a:r>
              <a:rPr lang="el-GR" sz="4000" dirty="0">
                <a:solidFill>
                  <a:srgbClr val="7030A0"/>
                </a:solidFill>
                <a:latin typeface="Comic Sans MS" pitchFamily="66" charset="0"/>
              </a:rPr>
              <a:t>Κυπριακή σημαία- το σύμβολο του ανεξάρτητου κράτους μας</a:t>
            </a:r>
          </a:p>
        </p:txBody>
      </p:sp>
      <p:pic>
        <p:nvPicPr>
          <p:cNvPr id="39940" name="Picture 4" descr="cyprus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00113" y="1714488"/>
            <a:ext cx="7491412" cy="4738700"/>
          </a:xfrm>
          <a:noFill/>
          <a:ln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5B12B-064B-4BA9-974D-49DDBD6E2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63876"/>
          </a:xfrm>
        </p:spPr>
        <p:txBody>
          <a:bodyPr/>
          <a:lstStyle/>
          <a:p>
            <a:r>
              <a:rPr lang="el-GR" dirty="0"/>
              <a:t>Μπορείτε να μάθετε περισσότερα παρακολουθώντας βίντεο για την 1</a:t>
            </a:r>
            <a:r>
              <a:rPr lang="el-GR" baseline="30000" dirty="0"/>
              <a:t>η</a:t>
            </a:r>
            <a:r>
              <a:rPr lang="el-GR" dirty="0"/>
              <a:t> Απριλίου: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DFA78-9D0C-4697-BA73-393969CAF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338514"/>
            <a:ext cx="8229600" cy="4525963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https://www.youtube.com/watch?v=9YOArZZpUN8</a:t>
            </a:r>
            <a:endParaRPr lang="el-GR" dirty="0"/>
          </a:p>
          <a:p>
            <a:r>
              <a:rPr lang="en-US" dirty="0">
                <a:hlinkClick r:id="rId3"/>
              </a:rPr>
              <a:t>https://youtu.be/xfBXYLvZvaw</a:t>
            </a:r>
            <a:endParaRPr lang="el-GR" dirty="0"/>
          </a:p>
          <a:p>
            <a:r>
              <a:rPr lang="en-US" dirty="0">
                <a:hlinkClick r:id="rId4"/>
              </a:rPr>
              <a:t>https://youtu.be/jE1ooAkroDk</a:t>
            </a:r>
            <a:endParaRPr lang="en-US" dirty="0"/>
          </a:p>
          <a:p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888014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462FB-6EAA-4753-9310-99FFEB8F8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 θέλετε μπορείτε να κάνετε κάποια εργασία όπως: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6F68D-8E90-4188-8101-90936EB16D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r>
              <a:rPr lang="el-GR" sz="2800" b="1" dirty="0">
                <a:solidFill>
                  <a:srgbClr val="FF0000"/>
                </a:solidFill>
              </a:rPr>
              <a:t>Μια δική σας παρουσίαση στο </a:t>
            </a:r>
            <a:r>
              <a:rPr lang="en-US" sz="2800" b="1" dirty="0">
                <a:solidFill>
                  <a:srgbClr val="FF0000"/>
                </a:solidFill>
              </a:rPr>
              <a:t>power point</a:t>
            </a:r>
            <a:r>
              <a:rPr lang="el-GR" sz="2800" b="1" dirty="0">
                <a:solidFill>
                  <a:srgbClr val="FF0000"/>
                </a:solidFill>
              </a:rPr>
              <a:t>: για τον αγώνα της ΕΟΚΑ ή για κάποιον ήρωα/ες.</a:t>
            </a:r>
          </a:p>
          <a:p>
            <a:r>
              <a:rPr lang="el-GR" sz="2800" b="1" dirty="0">
                <a:solidFill>
                  <a:srgbClr val="002060"/>
                </a:solidFill>
              </a:rPr>
              <a:t>Να γράψετε στο τετράδιό σας για κάποιο/ους ήρωα/ες της ΕΟΚΑ</a:t>
            </a:r>
          </a:p>
          <a:p>
            <a:r>
              <a:rPr lang="el-GR" sz="2800" b="1" dirty="0">
                <a:solidFill>
                  <a:srgbClr val="00B050"/>
                </a:solidFill>
              </a:rPr>
              <a:t>Να φτιάξετε δικές σας ακροστιχίδες ή κρυπτόλεξα για την 1</a:t>
            </a:r>
            <a:r>
              <a:rPr lang="el-GR" sz="2800" b="1" baseline="30000" dirty="0">
                <a:solidFill>
                  <a:srgbClr val="00B050"/>
                </a:solidFill>
              </a:rPr>
              <a:t>η</a:t>
            </a:r>
            <a:r>
              <a:rPr lang="el-GR" sz="2800" b="1" dirty="0">
                <a:solidFill>
                  <a:srgbClr val="00B050"/>
                </a:solidFill>
              </a:rPr>
              <a:t> Απριλίου 1955</a:t>
            </a:r>
          </a:p>
          <a:p>
            <a:r>
              <a:rPr lang="el-GR" sz="2800" b="1" dirty="0">
                <a:solidFill>
                  <a:srgbClr val="7030A0"/>
                </a:solidFill>
              </a:rPr>
              <a:t>Να δημιουργήσετε ένα κολάζ με φωτογραφίες που σχετίζονται με τον αγώνα και τους ήρωες </a:t>
            </a:r>
            <a:r>
              <a:rPr lang="el-GR" sz="2800" b="1">
                <a:solidFill>
                  <a:srgbClr val="7030A0"/>
                </a:solidFill>
              </a:rPr>
              <a:t>της ΕΟΚΑ και θα συνοδεύονται με λεζάντες. </a:t>
            </a:r>
            <a:endParaRPr lang="el-GR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452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2868"/>
            <a:ext cx="9036496" cy="5953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2157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PD-30-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00108"/>
            <a:ext cx="8893175" cy="5453080"/>
          </a:xfrm>
          <a:prstGeom prst="rect">
            <a:avLst/>
          </a:prstGeom>
          <a:noFill/>
        </p:spPr>
      </p:pic>
      <p:sp>
        <p:nvSpPr>
          <p:cNvPr id="2053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/>
          <a:lstStyle/>
          <a:p>
            <a:r>
              <a:rPr lang="el-GR" sz="3600" b="1" dirty="0">
                <a:solidFill>
                  <a:srgbClr val="006600"/>
                </a:solidFill>
                <a:latin typeface="Segoe Script" pitchFamily="34" charset="0"/>
              </a:rPr>
              <a:t>Αγγλικές περίπολοι στη Λευκωσία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PD-31-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341438"/>
            <a:ext cx="8642350" cy="520065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857356" y="142852"/>
            <a:ext cx="500066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l-GR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Φασαρίες</a:t>
            </a:r>
            <a:endParaRPr lang="en-US" sz="7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01" name="Object 5"/>
          <p:cNvGraphicFramePr>
            <a:graphicFrameLocks noChangeAspect="1"/>
          </p:cNvGraphicFramePr>
          <p:nvPr/>
        </p:nvGraphicFramePr>
        <p:xfrm>
          <a:off x="900113" y="1500174"/>
          <a:ext cx="7704137" cy="49165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Photo Editor Photo" r:id="rId4" imgW="4761905" imgH="3095238" progId="">
                  <p:embed/>
                </p:oleObj>
              </mc:Choice>
              <mc:Fallback>
                <p:oleObj name="Photo Editor Photo" r:id="rId4" imgW="4761905" imgH="3095238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1500174"/>
                        <a:ext cx="7704137" cy="49165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2" name="Rectangle 6"/>
          <p:cNvSpPr>
            <a:spLocks noGrp="1" noChangeArrowheads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txBody>
          <a:bodyPr/>
          <a:lstStyle/>
          <a:p>
            <a:r>
              <a:rPr lang="el-GR" sz="6600" b="1" dirty="0">
                <a:solidFill>
                  <a:srgbClr val="7030A0"/>
                </a:solidFill>
                <a:latin typeface="Comic Sans MS" pitchFamily="66" charset="0"/>
              </a:rPr>
              <a:t>Σωματική έρευνα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PD-31-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266825"/>
            <a:ext cx="8640763" cy="5591175"/>
          </a:xfrm>
          <a:prstGeom prst="rect">
            <a:avLst/>
          </a:prstGeom>
          <a:noFill/>
        </p:spPr>
      </p:pic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txBody>
          <a:bodyPr/>
          <a:lstStyle/>
          <a:p>
            <a:r>
              <a:rPr lang="el-GR" sz="4800" b="1" dirty="0">
                <a:solidFill>
                  <a:srgbClr val="C00000"/>
                </a:solidFill>
                <a:latin typeface="Comic Sans MS" pitchFamily="66" charset="0"/>
              </a:rPr>
              <a:t>Νεκρός από αγγλικά πυρά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4" name="Object 4"/>
          <p:cNvGraphicFramePr>
            <a:graphicFrameLocks noChangeAspect="1"/>
          </p:cNvGraphicFramePr>
          <p:nvPr/>
        </p:nvGraphicFramePr>
        <p:xfrm>
          <a:off x="642910" y="1500174"/>
          <a:ext cx="7848600" cy="4967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9" name="Photo Editor Photo" r:id="rId3" imgW="4761905" imgH="2943636" progId="">
                  <p:embed/>
                </p:oleObj>
              </mc:Choice>
              <mc:Fallback>
                <p:oleObj name="Photo Editor Photo" r:id="rId3" imgW="4761905" imgH="2943636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10" y="1500174"/>
                        <a:ext cx="7848600" cy="4967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5" name="Rectangle 5"/>
          <p:cNvSpPr>
            <a:spLocks noGrp="1" noChangeArrowheads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/>
          <a:lstStyle/>
          <a:p>
            <a:r>
              <a:rPr lang="el-GR" sz="6000" b="1" dirty="0">
                <a:solidFill>
                  <a:srgbClr val="660066"/>
                </a:solidFill>
                <a:latin typeface="Comic Sans MS" pitchFamily="66" charset="0"/>
              </a:rPr>
              <a:t>Διαδηλώσεις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417638"/>
          </a:xfrm>
          <a:solidFill>
            <a:schemeClr val="bg1">
              <a:lumMod val="95000"/>
            </a:schemeClr>
          </a:solidFill>
          <a:ln>
            <a:solidFill>
              <a:srgbClr val="006600"/>
            </a:solidFill>
          </a:ln>
        </p:spPr>
        <p:txBody>
          <a:bodyPr/>
          <a:lstStyle/>
          <a:p>
            <a:r>
              <a:rPr lang="el-G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Βόμβα σε αστυνομικό σταθμό</a:t>
            </a:r>
          </a:p>
        </p:txBody>
      </p:sp>
      <p:graphicFrame>
        <p:nvGraphicFramePr>
          <p:cNvPr id="11267" name="Object 3"/>
          <p:cNvGraphicFramePr>
            <a:graphicFrameLocks noGrp="1" noChangeAspect="1"/>
          </p:cNvGraphicFramePr>
          <p:nvPr>
            <p:ph idx="4294967295"/>
          </p:nvPr>
        </p:nvGraphicFramePr>
        <p:xfrm>
          <a:off x="500034" y="1539875"/>
          <a:ext cx="7993062" cy="531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2" name="Photo Editor Photo" r:id="rId4" imgW="4552381" imgH="3029373" progId="">
                  <p:embed/>
                </p:oleObj>
              </mc:Choice>
              <mc:Fallback>
                <p:oleObj name="Photo Editor Photo" r:id="rId4" imgW="4552381" imgH="3029373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34" y="1539875"/>
                        <a:ext cx="7993062" cy="5318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383</TotalTime>
  <Words>166</Words>
  <Application>Microsoft Office PowerPoint</Application>
  <PresentationFormat>On-screen Show (4:3)</PresentationFormat>
  <Paragraphs>28</Paragraphs>
  <Slides>25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Comic Sans MS</vt:lpstr>
      <vt:lpstr>Segoe Script</vt:lpstr>
      <vt:lpstr>Default Design</vt:lpstr>
      <vt:lpstr>Photo Editor Photo</vt:lpstr>
      <vt:lpstr>PowerPoint Presentation</vt:lpstr>
      <vt:lpstr>PowerPoint Presentation</vt:lpstr>
      <vt:lpstr>PowerPoint Presentation</vt:lpstr>
      <vt:lpstr>Αγγλικές περίπολοι στη Λευκωσία</vt:lpstr>
      <vt:lpstr>PowerPoint Presentation</vt:lpstr>
      <vt:lpstr>Σωματική έρευνα</vt:lpstr>
      <vt:lpstr>Νεκρός από αγγλικά πυρά</vt:lpstr>
      <vt:lpstr>Διαδηλώσεις</vt:lpstr>
      <vt:lpstr>Βόμβα σε αστυνομικό σταθμό</vt:lpstr>
      <vt:lpstr>Εκρήξεις Βομβών</vt:lpstr>
      <vt:lpstr>Οι Επικουρικοί ξυλοκοπούν τους πολίτες</vt:lpstr>
      <vt:lpstr>Κρατητήρια</vt:lpstr>
      <vt:lpstr>PowerPoint Presentation</vt:lpstr>
      <vt:lpstr>Συλλήψεις</vt:lpstr>
      <vt:lpstr>Αυξεντίου- Παλληκαρίδης</vt:lpstr>
      <vt:lpstr>Αντρέας Δημητρίου- Αντρέας Ζάκος</vt:lpstr>
      <vt:lpstr>Πετράκης Γιάλλουρος</vt:lpstr>
      <vt:lpstr>Κυριάκος Μάτσης-Μάρκος Δράκος</vt:lpstr>
      <vt:lpstr>Μακάριος- Καραμανλής</vt:lpstr>
      <vt:lpstr>PowerPoint Presentation</vt:lpstr>
      <vt:lpstr>PowerPoint Presentation</vt:lpstr>
      <vt:lpstr>PowerPoint Presentation</vt:lpstr>
      <vt:lpstr>Κυπριακή σημαία- το σύμβολο του ανεξάρτητου κράτους μας</vt:lpstr>
      <vt:lpstr>Μπορείτε να μάθετε περισσότερα παρακολουθώντας βίντεο για την 1η Απριλίου:</vt:lpstr>
      <vt:lpstr>Αν θέλετε μπορείτε να κάνετε κάποια εργασία όπως:</vt:lpstr>
    </vt:vector>
  </TitlesOfParts>
  <Company>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pc1</dc:creator>
  <cp:lastModifiedBy>Λουίζα Γεωργίου</cp:lastModifiedBy>
  <cp:revision>30</cp:revision>
  <dcterms:created xsi:type="dcterms:W3CDTF">2005-09-27T14:19:25Z</dcterms:created>
  <dcterms:modified xsi:type="dcterms:W3CDTF">2020-03-28T10:03:14Z</dcterms:modified>
</cp:coreProperties>
</file>