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14" r:id="rId3"/>
    <p:sldId id="299" r:id="rId4"/>
    <p:sldId id="315" r:id="rId5"/>
    <p:sldId id="259" r:id="rId6"/>
    <p:sldId id="276" r:id="rId7"/>
    <p:sldId id="277" r:id="rId8"/>
    <p:sldId id="337" r:id="rId9"/>
    <p:sldId id="338" r:id="rId10"/>
    <p:sldId id="339" r:id="rId11"/>
    <p:sldId id="262" r:id="rId12"/>
    <p:sldId id="283" r:id="rId13"/>
    <p:sldId id="284" r:id="rId14"/>
    <p:sldId id="285" r:id="rId15"/>
    <p:sldId id="286" r:id="rId16"/>
    <p:sldId id="317" r:id="rId17"/>
    <p:sldId id="318" r:id="rId18"/>
    <p:sldId id="319" r:id="rId19"/>
    <p:sldId id="333" r:id="rId20"/>
    <p:sldId id="334" r:id="rId21"/>
    <p:sldId id="335" r:id="rId22"/>
    <p:sldId id="329" r:id="rId23"/>
    <p:sldId id="330" r:id="rId24"/>
    <p:sldId id="331" r:id="rId25"/>
    <p:sldId id="263" r:id="rId26"/>
    <p:sldId id="282" r:id="rId27"/>
    <p:sldId id="287" r:id="rId28"/>
    <p:sldId id="265" r:id="rId29"/>
    <p:sldId id="289" r:id="rId30"/>
    <p:sldId id="288" r:id="rId31"/>
    <p:sldId id="274" r:id="rId32"/>
    <p:sldId id="295" r:id="rId33"/>
    <p:sldId id="297" r:id="rId34"/>
    <p:sldId id="275" r:id="rId35"/>
    <p:sldId id="301" r:id="rId36"/>
    <p:sldId id="303" r:id="rId37"/>
    <p:sldId id="304" r:id="rId38"/>
    <p:sldId id="316" r:id="rId39"/>
    <p:sldId id="321" r:id="rId40"/>
    <p:sldId id="322" r:id="rId41"/>
    <p:sldId id="323" r:id="rId42"/>
    <p:sldId id="328" r:id="rId43"/>
    <p:sldId id="336" r:id="rId4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FF00"/>
    <a:srgbClr val="FFFFFF"/>
    <a:srgbClr val="FF9900"/>
    <a:srgbClr val="990000"/>
    <a:srgbClr val="FF6600"/>
    <a:srgbClr val="993300"/>
    <a:srgbClr val="00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4660"/>
  </p:normalViewPr>
  <p:slideViewPr>
    <p:cSldViewPr>
      <p:cViewPr varScale="1">
        <p:scale>
          <a:sx n="73" d="100"/>
          <a:sy n="73" d="100"/>
        </p:scale>
        <p:origin x="4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347A8-D814-46DD-8EA5-FE33D25138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8409903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562DC-F5B0-48DA-9C8C-250C797611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5089220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351E-5474-4E7D-ADE8-5F6E540932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9147813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6619C-A8C7-440D-8585-B536078271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117529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FF2-7189-4F7D-BF64-3C690EF68BC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113043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2E4D-4F4A-464B-898E-223A26E50A6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543630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97E6-0D34-4299-9B3D-5501938072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0019662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CC405-6801-4AE8-9936-3B890A043D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4876652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5C7F-A84C-41F5-B107-0195B6D13A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664425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095FE-FB87-4CDB-9310-3441C98414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389604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FBCB0-E87B-4ADF-B233-6B16B11F2D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786897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fld id="{01DC8386-0F7C-40D4-A2F0-7F20CCC765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17.wmf"/><Relationship Id="rId12" Type="http://schemas.openxmlformats.org/officeDocument/2006/relationships/slide" Target="slide14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11" Type="http://schemas.openxmlformats.org/officeDocument/2006/relationships/slide" Target="slide15.xml"/><Relationship Id="rId5" Type="http://schemas.openxmlformats.org/officeDocument/2006/relationships/audio" Target="../media/audio4.wav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audio" Target="../media/audio3.wav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audio" Target="../media/audio3.wav"/><Relationship Id="rId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audio" Target="../media/audio3.wav"/><Relationship Id="rId4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Relationship Id="rId9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_UZaG0tNKQ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g7c9tO43i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2.wav"/><Relationship Id="rId7" Type="http://schemas.openxmlformats.org/officeDocument/2006/relationships/audio" Target="../media/audio4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23.wmf"/><Relationship Id="rId5" Type="http://schemas.openxmlformats.org/officeDocument/2006/relationships/audio" Target="../media/audio10.wav"/><Relationship Id="rId10" Type="http://schemas.openxmlformats.org/officeDocument/2006/relationships/audio" Target="../media/audio6.wav"/><Relationship Id="rId4" Type="http://schemas.openxmlformats.org/officeDocument/2006/relationships/audio" Target="../media/audio20.wav"/><Relationship Id="rId9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image" Target="../media/image24.gi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20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image" Target="../media/image15.jpe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slide" Target="slide30.xml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28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2.wav"/><Relationship Id="rId7" Type="http://schemas.openxmlformats.org/officeDocument/2006/relationships/image" Target="../media/image31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slide" Target="slide33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image" Target="../media/image28.gif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audio25.wav"/><Relationship Id="rId7" Type="http://schemas.openxmlformats.org/officeDocument/2006/relationships/image" Target="../media/image32.jpeg"/><Relationship Id="rId12" Type="http://schemas.openxmlformats.org/officeDocument/2006/relationships/image" Target="../media/image37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11" Type="http://schemas.openxmlformats.org/officeDocument/2006/relationships/image" Target="../media/image36.gif"/><Relationship Id="rId5" Type="http://schemas.openxmlformats.org/officeDocument/2006/relationships/audio" Target="../media/audio27.wav"/><Relationship Id="rId10" Type="http://schemas.openxmlformats.org/officeDocument/2006/relationships/image" Target="../media/image35.gif"/><Relationship Id="rId4" Type="http://schemas.openxmlformats.org/officeDocument/2006/relationships/audio" Target="../media/audio26.wav"/><Relationship Id="rId9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audio" Target="../media/audio10.wav"/><Relationship Id="rId7" Type="http://schemas.openxmlformats.org/officeDocument/2006/relationships/slide" Target="slide3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3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34.xml"/><Relationship Id="rId4" Type="http://schemas.openxmlformats.org/officeDocument/2006/relationships/image" Target="../media/image3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16.wav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42.gif"/><Relationship Id="rId5" Type="http://schemas.openxmlformats.org/officeDocument/2006/relationships/audio" Target="../media/audio30.wav"/><Relationship Id="rId10" Type="http://schemas.openxmlformats.org/officeDocument/2006/relationships/image" Target="../media/image41.gif"/><Relationship Id="rId4" Type="http://schemas.openxmlformats.org/officeDocument/2006/relationships/audio" Target="../media/audio29.wav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hyperlink" Target="http://learningapps.org/watch?app=1927153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pomelody/calming-exercise-for-children-homemade-pan-flute-13bfecc35b28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0.wav"/><Relationship Id="rId7" Type="http://schemas.openxmlformats.org/officeDocument/2006/relationships/audio" Target="../media/audio5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audio" Target="../media/audio8.wav"/><Relationship Id="rId4" Type="http://schemas.openxmlformats.org/officeDocument/2006/relationships/audio" Target="../media/audio11.wav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12.wav"/><Relationship Id="rId3" Type="http://schemas.openxmlformats.org/officeDocument/2006/relationships/audio" Target="../media/audio11.wav"/><Relationship Id="rId7" Type="http://schemas.openxmlformats.org/officeDocument/2006/relationships/audio" Target="../media/audio3.wav"/><Relationship Id="rId12" Type="http://schemas.openxmlformats.org/officeDocument/2006/relationships/image" Target="../media/image14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13.gif"/><Relationship Id="rId5" Type="http://schemas.openxmlformats.org/officeDocument/2006/relationships/audio" Target="../media/audio5.wav"/><Relationship Id="rId10" Type="http://schemas.openxmlformats.org/officeDocument/2006/relationships/image" Target="../media/image12.gif"/><Relationship Id="rId4" Type="http://schemas.openxmlformats.org/officeDocument/2006/relationships/audio" Target="../media/audio8.wav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364" y="1828800"/>
            <a:ext cx="6858000" cy="2387600"/>
          </a:xfrm>
        </p:spPr>
        <p:txBody>
          <a:bodyPr/>
          <a:lstStyle/>
          <a:p>
            <a:r>
              <a:rPr lang="el-GR" sz="6600" b="1" dirty="0" smtClean="0"/>
              <a:t>Παιχνίδια με τους ήχους</a:t>
            </a:r>
            <a:endParaRPr lang="en-US" sz="66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13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20181"/>
            <a:ext cx="8229600" cy="1143000"/>
          </a:xfrm>
        </p:spPr>
        <p:txBody>
          <a:bodyPr/>
          <a:lstStyle/>
          <a:p>
            <a:r>
              <a:rPr lang="el-GR" dirty="0" smtClean="0"/>
              <a:t>Δοκίμασε ξανά!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423070"/>
            <a:ext cx="6419056" cy="254873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Και τα τρία μπουκάλια είναι τα </a:t>
            </a:r>
            <a:r>
              <a:rPr lang="el-GR" dirty="0" smtClean="0"/>
              <a:t>ίδια</a:t>
            </a:r>
            <a:r>
              <a:rPr lang="en-GB" dirty="0" smtClean="0"/>
              <a:t> </a:t>
            </a:r>
            <a:r>
              <a:rPr lang="el-GR" dirty="0" smtClean="0"/>
              <a:t>και περιέχουν την ίδια ποσότητα υγρού.</a:t>
            </a:r>
            <a:endParaRPr lang="en-US" dirty="0"/>
          </a:p>
        </p:txBody>
      </p:sp>
      <p:pic>
        <p:nvPicPr>
          <p:cNvPr id="4" name="Picture 2" descr="Clipart S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72986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251520" y="423070"/>
            <a:ext cx="1944216" cy="106171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299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9" name="Picture 17" descr="j03053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18288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8" descr="j02523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19400"/>
            <a:ext cx="12954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AutoShape 21">
            <a:hlinkClick r:id="" action="ppaction://hlinkshowjump?jump=nextslide" highlightClick="1">
              <a:snd r:embed="rId8" name="explode.wav"/>
            </a:hlinkClick>
          </p:cNvPr>
          <p:cNvSpPr>
            <a:spLocks noChangeArrowheads="1"/>
          </p:cNvSpPr>
          <p:nvPr/>
        </p:nvSpPr>
        <p:spPr bwMode="auto">
          <a:xfrm>
            <a:off x="304800" y="4038600"/>
            <a:ext cx="990600" cy="914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1295400" y="3962400"/>
            <a:ext cx="2971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διαφορετικό</a:t>
            </a:r>
          </a:p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ύψος του ήχου</a:t>
            </a:r>
          </a:p>
          <a:p>
            <a:pPr eaLnBrk="1" hangingPunct="1"/>
            <a:endParaRPr lang="el-GR" alt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διαφορετική</a:t>
            </a:r>
          </a:p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ένταση ήχου</a:t>
            </a:r>
            <a:endParaRPr lang="en-GB" alt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5867400" y="3962400"/>
            <a:ext cx="2971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διαφορετική</a:t>
            </a:r>
          </a:p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χροιά του ήχου</a:t>
            </a:r>
          </a:p>
          <a:p>
            <a:pPr eaLnBrk="1" hangingPunct="1"/>
            <a:endParaRPr lang="el-GR" alt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διαφορετικά</a:t>
            </a:r>
          </a:p>
          <a:p>
            <a:pPr eaLnBrk="1" hangingPunct="1"/>
            <a:r>
              <a:rPr lang="el-GR" altLang="en-US" sz="3200" b="1">
                <a:latin typeface="Calibri" panose="020F0502020204030204" pitchFamily="34" charset="0"/>
                <a:cs typeface="Calibri" panose="020F0502020204030204" pitchFamily="34" charset="0"/>
              </a:rPr>
              <a:t>αντηχεία</a:t>
            </a:r>
            <a:endParaRPr lang="en-GB" alt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11" name="Picture 19" descr="j03053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3200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457200" y="304800"/>
            <a:ext cx="6324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 dirty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altLang="en-US" sz="3200" b="1" dirty="0" smtClean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altLang="en-US" sz="3200" b="1" dirty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εύκολο να διακρίνουμε </a:t>
            </a:r>
          </a:p>
          <a:p>
            <a:pPr eaLnBrk="1" hangingPunct="1"/>
            <a:r>
              <a:rPr lang="el-GR" altLang="en-US" sz="3200" b="1" dirty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τους ήχους του βιολιού, της </a:t>
            </a:r>
          </a:p>
          <a:p>
            <a:pPr eaLnBrk="1" hangingPunct="1"/>
            <a:r>
              <a:rPr lang="el-GR" altLang="en-US" sz="3200" b="1" dirty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κιθάρας και του πιάνου γιατί </a:t>
            </a:r>
          </a:p>
          <a:p>
            <a:pPr eaLnBrk="1" hangingPunct="1"/>
            <a:r>
              <a:rPr lang="el-GR" altLang="en-US" sz="3200" b="1" dirty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τα όργανα αυτά έχουν.</a:t>
            </a:r>
            <a:r>
              <a:rPr lang="en-GB" altLang="en-US" sz="3200" b="1" dirty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altLang="en-US" sz="3200" b="1" dirty="0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23" name="AutoShape 31">
            <a:hlinkClick r:id="rId10" action="ppaction://hlinksldjump" highlightClick="1">
              <a:snd r:embed="rId8" name="explode.wav"/>
            </a:hlinkClick>
          </p:cNvPr>
          <p:cNvSpPr>
            <a:spLocks noChangeArrowheads="1"/>
          </p:cNvSpPr>
          <p:nvPr/>
        </p:nvSpPr>
        <p:spPr bwMode="auto">
          <a:xfrm>
            <a:off x="304800" y="5410200"/>
            <a:ext cx="990600" cy="914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4" name="AutoShape 32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800600" y="4038600"/>
            <a:ext cx="990600" cy="914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5" name="AutoShape 33">
            <a:hlinkClick r:id="rId12" action="ppaction://hlinksldjump" highlightClick="1">
              <a:snd r:embed="rId8" name="explode.wav"/>
            </a:hlinkClick>
          </p:cNvPr>
          <p:cNvSpPr>
            <a:spLocks noChangeArrowheads="1"/>
          </p:cNvSpPr>
          <p:nvPr/>
        </p:nvSpPr>
        <p:spPr bwMode="auto">
          <a:xfrm>
            <a:off x="4800600" y="5410200"/>
            <a:ext cx="990600" cy="914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8" grpId="0"/>
      <p:bldP spid="8220" grpId="0"/>
      <p:bldP spid="82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1295400" y="3962400"/>
            <a:ext cx="2971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/>
              <a:t>διαφορετικό</a:t>
            </a:r>
          </a:p>
          <a:p>
            <a:pPr eaLnBrk="1" hangingPunct="1"/>
            <a:r>
              <a:rPr lang="el-GR" altLang="en-US" sz="3200" b="1"/>
              <a:t>ύψος του ήχου</a:t>
            </a:r>
          </a:p>
          <a:p>
            <a:pPr eaLnBrk="1" hangingPunct="1"/>
            <a:endParaRPr lang="el-GR" altLang="en-US" sz="3200" b="1"/>
          </a:p>
          <a:p>
            <a:pPr eaLnBrk="1" hangingPunct="1"/>
            <a:endParaRPr lang="en-GB" altLang="en-US" sz="3200" b="1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2057400" y="3810000"/>
            <a:ext cx="1371600" cy="1295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V="1">
            <a:off x="2057400" y="3733800"/>
            <a:ext cx="1295400" cy="14478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WordArt 10"/>
          <p:cNvSpPr>
            <a:spLocks noChangeArrowheads="1" noChangeShapeType="1" noTextEdit="1"/>
          </p:cNvSpPr>
          <p:nvPr/>
        </p:nvSpPr>
        <p:spPr bwMode="auto">
          <a:xfrm>
            <a:off x="5257800" y="1752600"/>
            <a:ext cx="2819400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Δοκίμασε</a:t>
            </a:r>
          </a:p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ξανά</a:t>
            </a:r>
            <a:endParaRPr lang="en-US" sz="3600" kern="10" spc="-18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707" name="AutoShape 11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3048000" y="1905000"/>
            <a:ext cx="1600200" cy="16002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ffectLst>
            <a:outerShdw sy="50000" kx="-2453608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9709" name="Picture 13" descr="W_PRAY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990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457200" y="304800"/>
            <a:ext cx="8001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200" b="1">
                <a:solidFill>
                  <a:srgbClr val="1B5337"/>
                </a:solidFill>
              </a:rPr>
              <a:t> Και τα τρία όργανα παράγουν ψηλούς </a:t>
            </a:r>
          </a:p>
          <a:p>
            <a:pPr algn="ctr" eaLnBrk="1" hangingPunct="1"/>
            <a:r>
              <a:rPr lang="el-GR" altLang="en-US" sz="3200" b="1">
                <a:solidFill>
                  <a:srgbClr val="1B5337"/>
                </a:solidFill>
              </a:rPr>
              <a:t>ή χαμηλούς ήχους.</a:t>
            </a:r>
            <a:r>
              <a:rPr lang="el-GR" altLang="en-US" sz="3200" b="1">
                <a:solidFill>
                  <a:srgbClr val="25714B"/>
                </a:solidFill>
              </a:rPr>
              <a:t> </a:t>
            </a:r>
          </a:p>
          <a:p>
            <a:pPr algn="ctr" eaLnBrk="1" hangingPunct="1"/>
            <a:r>
              <a:rPr lang="el-GR" altLang="en-US" sz="3200" b="1">
                <a:solidFill>
                  <a:srgbClr val="25714B"/>
                </a:solidFill>
              </a:rPr>
              <a:t>   </a:t>
            </a:r>
            <a:endParaRPr lang="en-GB" altLang="en-US" sz="3200" b="1">
              <a:solidFill>
                <a:srgbClr val="25714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295400" y="5257800"/>
            <a:ext cx="2971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/>
              <a:t>διαφορετική</a:t>
            </a:r>
          </a:p>
          <a:p>
            <a:pPr eaLnBrk="1" hangingPunct="1"/>
            <a:r>
              <a:rPr lang="el-GR" altLang="en-US" sz="3200" b="1"/>
              <a:t>ένταση ήχου</a:t>
            </a:r>
            <a:endParaRPr lang="en-GB" altLang="en-US" sz="3200" b="1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1981200" y="5181600"/>
            <a:ext cx="1295400" cy="1295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1981200" y="5105400"/>
            <a:ext cx="1295400" cy="14478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57200" y="304800"/>
            <a:ext cx="8001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solidFill>
                  <a:srgbClr val="1B5337"/>
                </a:solidFill>
              </a:rPr>
              <a:t> Και τα τρία όργανα παράγουν ήχους</a:t>
            </a:r>
          </a:p>
          <a:p>
            <a:pPr eaLnBrk="1" hangingPunct="1"/>
            <a:r>
              <a:rPr lang="el-GR" altLang="en-US" sz="3200" b="1">
                <a:solidFill>
                  <a:srgbClr val="1B5337"/>
                </a:solidFill>
              </a:rPr>
              <a:t>    μεγάλης ή μικρής έντασης.</a:t>
            </a:r>
            <a:r>
              <a:rPr lang="el-GR" altLang="en-US" sz="3200" b="1">
                <a:solidFill>
                  <a:srgbClr val="25714B"/>
                </a:solidFill>
              </a:rPr>
              <a:t> </a:t>
            </a:r>
          </a:p>
          <a:p>
            <a:pPr eaLnBrk="1" hangingPunct="1"/>
            <a:endParaRPr lang="el-GR" altLang="en-US" sz="3200" b="1">
              <a:solidFill>
                <a:srgbClr val="25714B"/>
              </a:solidFill>
            </a:endParaRPr>
          </a:p>
          <a:p>
            <a:pPr eaLnBrk="1" hangingPunct="1"/>
            <a:r>
              <a:rPr lang="el-GR" altLang="en-US" sz="3200" b="1">
                <a:solidFill>
                  <a:srgbClr val="25714B"/>
                </a:solidFill>
              </a:rPr>
              <a:t>   </a:t>
            </a:r>
            <a:endParaRPr lang="en-GB" altLang="en-US" sz="3200" b="1">
              <a:solidFill>
                <a:srgbClr val="25714B"/>
              </a:solidFill>
            </a:endParaRPr>
          </a:p>
        </p:txBody>
      </p:sp>
      <p:sp>
        <p:nvSpPr>
          <p:cNvPr id="30729" name="WordArt 9"/>
          <p:cNvSpPr>
            <a:spLocks noChangeArrowheads="1" noChangeShapeType="1" noTextEdit="1"/>
          </p:cNvSpPr>
          <p:nvPr/>
        </p:nvSpPr>
        <p:spPr bwMode="auto">
          <a:xfrm>
            <a:off x="5257800" y="1752600"/>
            <a:ext cx="2819400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Δοκίμασε</a:t>
            </a:r>
          </a:p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ξανά</a:t>
            </a:r>
            <a:endParaRPr lang="en-US" sz="3600" kern="10" spc="-18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730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048000" y="1905000"/>
            <a:ext cx="1600200" cy="16002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ffectLst>
            <a:outerShdw sy="50000" kx="-2453608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31" name="Picture 11" descr="W_PRAY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990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477000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5867400" y="5410200"/>
            <a:ext cx="2971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/>
              <a:t>διαφορετικά</a:t>
            </a:r>
          </a:p>
          <a:p>
            <a:pPr eaLnBrk="1" hangingPunct="1"/>
            <a:r>
              <a:rPr lang="el-GR" altLang="en-US" sz="3200" b="1"/>
              <a:t>αντηχεία</a:t>
            </a:r>
            <a:endParaRPr lang="en-GB" altLang="en-US" sz="3200" b="1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6172200" y="5105400"/>
            <a:ext cx="1295400" cy="14478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6248400" y="5181600"/>
            <a:ext cx="1295400" cy="1295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04800" y="533400"/>
            <a:ext cx="8458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solidFill>
                  <a:srgbClr val="009900"/>
                </a:solidFill>
              </a:rPr>
              <a:t>Τα τρία όργανα έχουν διαφορετικά</a:t>
            </a:r>
          </a:p>
          <a:p>
            <a:pPr eaLnBrk="1" hangingPunct="1"/>
            <a:r>
              <a:rPr lang="el-GR" altLang="en-US" sz="3200" b="1">
                <a:solidFill>
                  <a:srgbClr val="009900"/>
                </a:solidFill>
              </a:rPr>
              <a:t>αντηχεία. </a:t>
            </a:r>
          </a:p>
          <a:p>
            <a:pPr eaLnBrk="1" hangingPunct="1"/>
            <a:r>
              <a:rPr lang="el-GR" altLang="en-US" sz="3200" b="1">
                <a:solidFill>
                  <a:srgbClr val="009900"/>
                </a:solidFill>
              </a:rPr>
              <a:t>Τα αντηχείο επηρεάζει μόνο την </a:t>
            </a:r>
          </a:p>
          <a:p>
            <a:pPr eaLnBrk="1" hangingPunct="1"/>
            <a:r>
              <a:rPr lang="el-GR" altLang="en-US" sz="3200" b="1">
                <a:solidFill>
                  <a:srgbClr val="009900"/>
                </a:solidFill>
              </a:rPr>
              <a:t>ένταση του ήχου.</a:t>
            </a:r>
            <a:r>
              <a:rPr lang="el-GR" altLang="en-US" sz="3200" b="1">
                <a:solidFill>
                  <a:srgbClr val="1B5337"/>
                </a:solidFill>
              </a:rPr>
              <a:t>  </a:t>
            </a:r>
            <a:r>
              <a:rPr lang="el-GR" altLang="en-US" sz="3200" b="1">
                <a:solidFill>
                  <a:srgbClr val="25714B"/>
                </a:solidFill>
              </a:rPr>
              <a:t>  </a:t>
            </a:r>
            <a:endParaRPr lang="en-GB" altLang="en-US" sz="3200" b="1">
              <a:solidFill>
                <a:srgbClr val="25714B"/>
              </a:solidFill>
            </a:endParaRPr>
          </a:p>
        </p:txBody>
      </p:sp>
      <p:sp>
        <p:nvSpPr>
          <p:cNvPr id="31752" name="WordArt 8"/>
          <p:cNvSpPr>
            <a:spLocks noChangeArrowheads="1" noChangeShapeType="1" noTextEdit="1"/>
          </p:cNvSpPr>
          <p:nvPr/>
        </p:nvSpPr>
        <p:spPr bwMode="auto">
          <a:xfrm>
            <a:off x="4506913" y="2628900"/>
            <a:ext cx="2819400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Δοκίμασε</a:t>
            </a:r>
          </a:p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ξανά</a:t>
            </a:r>
            <a:endParaRPr lang="en-US" sz="3600" kern="10" spc="-18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753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362200" y="3208338"/>
            <a:ext cx="1600200" cy="16002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ffectLst>
            <a:outerShdw sy="50000" kx="-2453608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754" name="Picture 10" descr="W_PRAY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067050"/>
            <a:ext cx="990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5867400" y="3962400"/>
            <a:ext cx="3276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/>
              <a:t>διαφορετική</a:t>
            </a:r>
          </a:p>
          <a:p>
            <a:pPr eaLnBrk="1" hangingPunct="1"/>
            <a:r>
              <a:rPr lang="el-GR" altLang="en-US" sz="3200" b="1"/>
              <a:t>χροιά του ήχου</a:t>
            </a:r>
          </a:p>
          <a:p>
            <a:pPr eaLnBrk="1" hangingPunct="1"/>
            <a:endParaRPr lang="el-GR" altLang="en-US" sz="3200" b="1"/>
          </a:p>
          <a:p>
            <a:pPr eaLnBrk="1" hangingPunct="1"/>
            <a:endParaRPr lang="en-GB" altLang="en-US" sz="3200" b="1"/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 rot="401083">
            <a:off x="7086600" y="4648200"/>
            <a:ext cx="838200" cy="1600200"/>
            <a:chOff x="3744" y="1824"/>
            <a:chExt cx="864" cy="1248"/>
          </a:xfrm>
        </p:grpSpPr>
        <p:sp>
          <p:nvSpPr>
            <p:cNvPr id="13325" name="Line 6"/>
            <p:cNvSpPr>
              <a:spLocks noChangeShapeType="1"/>
            </p:cNvSpPr>
            <p:nvPr/>
          </p:nvSpPr>
          <p:spPr bwMode="auto">
            <a:xfrm>
              <a:off x="3744" y="2544"/>
              <a:ext cx="240" cy="528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7"/>
            <p:cNvSpPr>
              <a:spLocks noChangeShapeType="1"/>
            </p:cNvSpPr>
            <p:nvPr/>
          </p:nvSpPr>
          <p:spPr bwMode="auto">
            <a:xfrm flipV="1">
              <a:off x="3984" y="2064"/>
              <a:ext cx="336" cy="1008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Line 8"/>
            <p:cNvSpPr>
              <a:spLocks noChangeShapeType="1"/>
            </p:cNvSpPr>
            <p:nvPr/>
          </p:nvSpPr>
          <p:spPr bwMode="auto">
            <a:xfrm flipV="1">
              <a:off x="4320" y="1824"/>
              <a:ext cx="288" cy="240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2778" name="Picture 10" descr="OB_MAK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457200" y="228600"/>
            <a:ext cx="6629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solidFill>
                  <a:srgbClr val="1B5337"/>
                </a:solidFill>
              </a:rPr>
              <a:t> Μπορούμε να διακρίνουμε τον </a:t>
            </a:r>
          </a:p>
          <a:p>
            <a:pPr eaLnBrk="1" hangingPunct="1"/>
            <a:r>
              <a:rPr lang="el-GR" altLang="en-US" sz="3200" b="1">
                <a:solidFill>
                  <a:srgbClr val="1B5337"/>
                </a:solidFill>
              </a:rPr>
              <a:t> ήχο κάθε οργάνου γιατί η </a:t>
            </a:r>
            <a:r>
              <a:rPr lang="el-GR" altLang="en-US" sz="3200" b="1">
                <a:solidFill>
                  <a:srgbClr val="FF3300"/>
                </a:solidFill>
              </a:rPr>
              <a:t>χροιά</a:t>
            </a:r>
          </a:p>
          <a:p>
            <a:pPr eaLnBrk="1" hangingPunct="1"/>
            <a:r>
              <a:rPr lang="el-GR" altLang="en-US" sz="3200" b="1">
                <a:solidFill>
                  <a:srgbClr val="1B5337"/>
                </a:solidFill>
              </a:rPr>
              <a:t> του ήχου είναι διαφορετική.</a:t>
            </a:r>
            <a:r>
              <a:rPr lang="el-GR" altLang="en-US" sz="3200" b="1">
                <a:solidFill>
                  <a:srgbClr val="25714B"/>
                </a:solidFill>
              </a:rPr>
              <a:t> </a:t>
            </a:r>
          </a:p>
          <a:p>
            <a:pPr eaLnBrk="1" hangingPunct="1"/>
            <a:endParaRPr lang="el-GR" altLang="en-US" sz="3200" b="1">
              <a:solidFill>
                <a:srgbClr val="25714B"/>
              </a:solidFill>
            </a:endParaRPr>
          </a:p>
          <a:p>
            <a:pPr eaLnBrk="1" hangingPunct="1"/>
            <a:r>
              <a:rPr lang="el-GR" altLang="en-US" sz="3200" b="1">
                <a:solidFill>
                  <a:srgbClr val="25714B"/>
                </a:solidFill>
              </a:rPr>
              <a:t>   </a:t>
            </a:r>
            <a:endParaRPr lang="en-GB" altLang="en-US" sz="3200" b="1">
              <a:solidFill>
                <a:srgbClr val="25714B"/>
              </a:solidFill>
            </a:endParaRPr>
          </a:p>
        </p:txBody>
      </p:sp>
      <p:pic>
        <p:nvPicPr>
          <p:cNvPr id="32780" name="Picture 12" descr="j033669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219200"/>
            <a:ext cx="243205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AutoShape 1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981200" y="5029200"/>
            <a:ext cx="1600200" cy="1447800"/>
          </a:xfrm>
          <a:prstGeom prst="actionButtonForwardNex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2785" name="Group 17"/>
          <p:cNvGrpSpPr>
            <a:grpSpLocks/>
          </p:cNvGrpSpPr>
          <p:nvPr/>
        </p:nvGrpSpPr>
        <p:grpSpPr bwMode="auto">
          <a:xfrm>
            <a:off x="609600" y="1752600"/>
            <a:ext cx="4572000" cy="2890838"/>
            <a:chOff x="384" y="1104"/>
            <a:chExt cx="2880" cy="1821"/>
          </a:xfrm>
        </p:grpSpPr>
        <p:pic>
          <p:nvPicPr>
            <p:cNvPr id="13321" name="Picture 13" descr="j023648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104"/>
              <a:ext cx="100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14" descr="j023648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56" y="1680"/>
              <a:ext cx="1008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15" descr="j023648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728"/>
              <a:ext cx="1003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Rectangle 16"/>
            <p:cNvSpPr>
              <a:spLocks noChangeArrowheads="1"/>
            </p:cNvSpPr>
            <p:nvPr/>
          </p:nvSpPr>
          <p:spPr bwMode="auto">
            <a:xfrm>
              <a:off x="1344" y="2208"/>
              <a:ext cx="816" cy="576"/>
            </a:xfrm>
            <a:prstGeom prst="rect">
              <a:avLst/>
            </a:prstGeom>
            <a:solidFill>
              <a:srgbClr val="339966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9966"/>
              </a:extrusionClr>
              <a:contourClr>
                <a:srgbClr val="339966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0388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03885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43" presetID="2" presetClass="exit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el-GR" dirty="0" smtClean="0"/>
              <a:t>5. Κάνε ένα πείραμα: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1. Πάρε μερικά όμοια ποτήρια ή μπουκάλια.</a:t>
            </a:r>
          </a:p>
          <a:p>
            <a:pPr marL="0" indent="0">
              <a:buNone/>
            </a:pPr>
            <a:r>
              <a:rPr lang="el-GR" dirty="0" smtClean="0"/>
              <a:t>2. Γέμισε τα με διαφορετικές ποσότητες νερού.</a:t>
            </a:r>
          </a:p>
          <a:p>
            <a:pPr marL="0" indent="0">
              <a:buNone/>
            </a:pPr>
            <a:r>
              <a:rPr lang="el-GR" dirty="0" smtClean="0"/>
              <a:t>3. Πάρε ένα κουταλάκι και χτύπησε τα ελαφρά στο πλάι.</a:t>
            </a:r>
            <a:endParaRPr lang="en-GB" dirty="0" smtClean="0"/>
          </a:p>
          <a:p>
            <a:pPr marL="0" indent="0">
              <a:buNone/>
            </a:pPr>
            <a:r>
              <a:rPr lang="el-GR" dirty="0" smtClean="0"/>
              <a:t>Ποιο χαρακτηριστικό του ήχου επηρεάζει η ποσότητα του νερού;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Τη χροιά		Το ύψος 		Την ένταση</a:t>
            </a:r>
            <a:endParaRPr lang="en-US" dirty="0"/>
          </a:p>
        </p:txBody>
      </p:sp>
      <p:sp>
        <p:nvSpPr>
          <p:cNvPr id="4" name="Flowchart: Process 3">
            <a:hlinkClick r:id="rId2" action="ppaction://hlinksldjump"/>
          </p:cNvPr>
          <p:cNvSpPr/>
          <p:nvPr/>
        </p:nvSpPr>
        <p:spPr>
          <a:xfrm>
            <a:off x="762000" y="5105400"/>
            <a:ext cx="1066800" cy="6096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Process 4">
            <a:hlinkClick r:id="" action="ppaction://hlinkshowjump?jump=nextslide"/>
          </p:cNvPr>
          <p:cNvSpPr/>
          <p:nvPr/>
        </p:nvSpPr>
        <p:spPr>
          <a:xfrm>
            <a:off x="3528447" y="5091193"/>
            <a:ext cx="1066800" cy="6096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>
            <a:hlinkClick r:id="rId2" action="ppaction://hlinksldjump"/>
          </p:cNvPr>
          <p:cNvSpPr/>
          <p:nvPr/>
        </p:nvSpPr>
        <p:spPr>
          <a:xfrm>
            <a:off x="6599694" y="4953000"/>
            <a:ext cx="1066800" cy="6096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23528" y="6165304"/>
            <a:ext cx="8568952" cy="6926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457200" y="6309320"/>
            <a:ext cx="800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Αν δεν θέλεις να κάνεις πειράματα πάτα εδώ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044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40"/>
            <a:ext cx="8229600" cy="1143000"/>
          </a:xfrm>
        </p:spPr>
        <p:txBody>
          <a:bodyPr/>
          <a:lstStyle/>
          <a:p>
            <a:r>
              <a:rPr lang="el-GR" dirty="0" smtClean="0"/>
              <a:t>Τέλεια!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085184"/>
            <a:ext cx="7056784" cy="1545035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Η διαφορά στην ποσότητα του νερού αλλάζει το πόσο ψηλός ή χαμηλός είναι ο ήχος.</a:t>
            </a:r>
            <a:endParaRPr lang="en-US" dirty="0"/>
          </a:p>
        </p:txBody>
      </p:sp>
      <p:pic>
        <p:nvPicPr>
          <p:cNvPr id="4" name="Picture 13" descr="Smiley Face Clip Art Thumbs Up | Clipart library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30" y="991296"/>
            <a:ext cx="5017740" cy="42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 rot="10800000">
            <a:off x="7315199" y="5948434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158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25537"/>
            <a:ext cx="8229600" cy="1143000"/>
          </a:xfrm>
        </p:spPr>
        <p:txBody>
          <a:bodyPr/>
          <a:lstStyle/>
          <a:p>
            <a:r>
              <a:rPr lang="el-GR" dirty="0" smtClean="0"/>
              <a:t>Δοκίμασε ξανά!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762000" y="423069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lipart S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72986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2707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3" y="260648"/>
            <a:ext cx="8867328" cy="1143000"/>
          </a:xfrm>
        </p:spPr>
        <p:txBody>
          <a:bodyPr/>
          <a:lstStyle/>
          <a:p>
            <a:r>
              <a:rPr lang="el-GR" dirty="0" smtClean="0"/>
              <a:t>6. Με βάση το πείραμα σου συμπλήρωσε το συμπέρασμα.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Όσο περισσότερο είναι το νερό στο δοχείο, τόσο πιο…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  </a:t>
            </a:r>
            <a:endParaRPr lang="el-GR" dirty="0"/>
          </a:p>
          <a:p>
            <a:pPr marL="0" indent="0">
              <a:buNone/>
            </a:pPr>
            <a:r>
              <a:rPr lang="el-GR" dirty="0" smtClean="0"/>
              <a:t>                Ψηλός          Χαμηλός 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…είναι ο ήχος που ακούγεται.</a:t>
            </a:r>
            <a:endParaRPr lang="en-US" dirty="0"/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2339752" y="3455288"/>
            <a:ext cx="1224136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4834372" y="3455288"/>
            <a:ext cx="1224136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269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458200" cy="1143000"/>
          </a:xfrm>
        </p:spPr>
        <p:txBody>
          <a:bodyPr/>
          <a:lstStyle/>
          <a:p>
            <a:r>
              <a:rPr lang="el-GR" dirty="0" smtClean="0"/>
              <a:t>1. Με ποια από τα πιο κάτω μπορώ να χαρακτηρίσω τους ήχους;</a:t>
            </a:r>
            <a:endParaRPr lang="en-US" dirty="0"/>
          </a:p>
        </p:txBody>
      </p:sp>
      <p:pic>
        <p:nvPicPr>
          <p:cNvPr id="36866" name="Picture 2" descr="Clipart S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72986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86400" y="2209800"/>
            <a:ext cx="3505200" cy="4419600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l-GR" dirty="0" smtClean="0"/>
              <a:t>Μέγεθος, ύψος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Ένταση, χροιά, ύψος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Βάρος, μάζα</a:t>
            </a:r>
            <a:endParaRPr lang="en-US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4800600" y="2743200"/>
            <a:ext cx="685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" action="ppaction://hlinkshowjump?jump=nextslide"/>
          </p:cNvPr>
          <p:cNvSpPr/>
          <p:nvPr/>
        </p:nvSpPr>
        <p:spPr>
          <a:xfrm>
            <a:off x="4762500" y="4111336"/>
            <a:ext cx="685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4762500" y="5562600"/>
            <a:ext cx="685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23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40"/>
            <a:ext cx="8229600" cy="1143000"/>
          </a:xfrm>
        </p:spPr>
        <p:txBody>
          <a:bodyPr/>
          <a:lstStyle/>
          <a:p>
            <a:r>
              <a:rPr lang="el-GR" dirty="0" smtClean="0"/>
              <a:t>Τέλεια!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97152"/>
            <a:ext cx="6840760" cy="1833067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Όταν </a:t>
            </a:r>
            <a:r>
              <a:rPr lang="el-GR" sz="2400" dirty="0" smtClean="0"/>
              <a:t>κτυπήσεις ελαφρά </a:t>
            </a:r>
            <a:r>
              <a:rPr lang="el-GR" sz="2400" dirty="0"/>
              <a:t>στο </a:t>
            </a:r>
            <a:r>
              <a:rPr lang="el-GR" sz="2400" dirty="0" smtClean="0"/>
              <a:t>πλάι ένα δοχείο με νερό, θα ακουστεί πιο χαμηλός ήχος όταν το δοχείο περιέχει πολύ νερό και πιο ψηλός ήχος όταν το δοχείο περιέχει λίγο νερό.</a:t>
            </a:r>
            <a:endParaRPr lang="en-US" sz="2400" dirty="0"/>
          </a:p>
        </p:txBody>
      </p:sp>
      <p:pic>
        <p:nvPicPr>
          <p:cNvPr id="4" name="Picture 13" descr="Smiley Face Clip Art Thumbs Up | Clipart library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2121"/>
            <a:ext cx="5017740" cy="42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 rot="10800000">
            <a:off x="7315199" y="5948434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6638528" y="4149080"/>
            <a:ext cx="2016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Δες ένα βίντεο.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237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25537"/>
            <a:ext cx="8229600" cy="1143000"/>
          </a:xfrm>
        </p:spPr>
        <p:txBody>
          <a:bodyPr/>
          <a:lstStyle/>
          <a:p>
            <a:r>
              <a:rPr lang="el-GR" dirty="0" smtClean="0"/>
              <a:t>Δοκίμασε ξανά!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762000" y="423069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lipart S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72986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849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l-GR" dirty="0" smtClean="0"/>
              <a:t>7. Κάνε ένα δεύτερο πείραμα: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1. Πάρε δύο ή τρία όμοια μπουκάλια.</a:t>
            </a:r>
          </a:p>
          <a:p>
            <a:pPr marL="0" indent="0">
              <a:buNone/>
            </a:pPr>
            <a:r>
              <a:rPr lang="el-GR" dirty="0" smtClean="0"/>
              <a:t>2. Γέμισε τα με διαφορετικές ποσότητες νερού.</a:t>
            </a:r>
          </a:p>
          <a:p>
            <a:pPr marL="0" indent="0">
              <a:buNone/>
            </a:pPr>
            <a:r>
              <a:rPr lang="el-GR" dirty="0" smtClean="0"/>
              <a:t>3. Φύσηξε μέσα στο στόμιο τους.</a:t>
            </a:r>
            <a:endParaRPr lang="en-GB" dirty="0" smtClean="0"/>
          </a:p>
          <a:p>
            <a:pPr marL="0" indent="0">
              <a:buNone/>
            </a:pPr>
            <a:r>
              <a:rPr lang="el-GR" dirty="0" smtClean="0"/>
              <a:t>Συμπλήρωσε τη φράση:</a:t>
            </a:r>
          </a:p>
          <a:p>
            <a:pPr marL="0" indent="0">
              <a:buNone/>
            </a:pPr>
            <a:r>
              <a:rPr lang="el-GR" dirty="0" smtClean="0"/>
              <a:t>Όσο πιο πολύ νερό υπάρχει</a:t>
            </a:r>
            <a:r>
              <a:rPr lang="el-GR" dirty="0"/>
              <a:t> </a:t>
            </a:r>
            <a:r>
              <a:rPr lang="el-GR" dirty="0" smtClean="0"/>
              <a:t>στο μπουκάλι τόσο πιο…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	</a:t>
            </a:r>
            <a:r>
              <a:rPr lang="el-GR" dirty="0"/>
              <a:t> </a:t>
            </a:r>
            <a:r>
              <a:rPr lang="el-GR" dirty="0" smtClean="0"/>
              <a:t>   ψηλός			χαμηλός</a:t>
            </a:r>
          </a:p>
          <a:p>
            <a:pPr marL="0" indent="0">
              <a:buNone/>
            </a:pPr>
            <a:r>
              <a:rPr lang="el-GR" dirty="0" smtClean="0"/>
              <a:t>… είναι ο ήχος</a:t>
            </a:r>
          </a:p>
        </p:txBody>
      </p:sp>
      <p:sp>
        <p:nvSpPr>
          <p:cNvPr id="4" name="Flowchart: Process 3">
            <a:hlinkClick r:id="rId2" action="ppaction://hlinksldjump"/>
          </p:cNvPr>
          <p:cNvSpPr/>
          <p:nvPr/>
        </p:nvSpPr>
        <p:spPr>
          <a:xfrm>
            <a:off x="1915852" y="5007809"/>
            <a:ext cx="1066800" cy="6096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Process 4">
            <a:hlinkClick r:id="rId3" action="ppaction://hlinksldjump"/>
          </p:cNvPr>
          <p:cNvSpPr/>
          <p:nvPr/>
        </p:nvSpPr>
        <p:spPr>
          <a:xfrm>
            <a:off x="5436096" y="5090730"/>
            <a:ext cx="1066800" cy="6096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575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40"/>
            <a:ext cx="8229600" cy="1143000"/>
          </a:xfrm>
        </p:spPr>
        <p:txBody>
          <a:bodyPr/>
          <a:lstStyle/>
          <a:p>
            <a:r>
              <a:rPr lang="el-GR" dirty="0" smtClean="0"/>
              <a:t>Τέλεια!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085184"/>
            <a:ext cx="6749883" cy="1545035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 smtClean="0"/>
              <a:t>Όσο </a:t>
            </a:r>
            <a:r>
              <a:rPr lang="el-GR" sz="2800" dirty="0" smtClean="0"/>
              <a:t>πιο πολύ </a:t>
            </a:r>
            <a:r>
              <a:rPr lang="el-GR" sz="2800" dirty="0" smtClean="0"/>
              <a:t>νερό περιέχει ένα μπουκάλι, </a:t>
            </a:r>
            <a:r>
              <a:rPr lang="el-GR" sz="2800" dirty="0" smtClean="0"/>
              <a:t>τόσο πιο </a:t>
            </a:r>
            <a:r>
              <a:rPr lang="el-GR" sz="2800" dirty="0" smtClean="0"/>
              <a:t>ψηλό ήχο παράγει όταν φυσήξεις στο στόμιο του. </a:t>
            </a:r>
            <a:endParaRPr lang="en-US" sz="2800" dirty="0"/>
          </a:p>
        </p:txBody>
      </p:sp>
      <p:pic>
        <p:nvPicPr>
          <p:cNvPr id="4" name="Picture 13" descr="Smiley Face Clip Art Thumbs Up | Clipart library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30" y="991296"/>
            <a:ext cx="5017740" cy="42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 rot="10800000">
            <a:off x="7315199" y="5948434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6857387" y="5181723"/>
            <a:ext cx="2016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Δες ένα βίντεο.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771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25537"/>
            <a:ext cx="8229600" cy="1143000"/>
          </a:xfrm>
        </p:spPr>
        <p:txBody>
          <a:bodyPr/>
          <a:lstStyle/>
          <a:p>
            <a:r>
              <a:rPr lang="el-GR" dirty="0" smtClean="0"/>
              <a:t>Δοκίμασε ξανά!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762000" y="423069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lipart S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72986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502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9" name="Group 33"/>
          <p:cNvGrpSpPr>
            <a:grpSpLocks/>
          </p:cNvGrpSpPr>
          <p:nvPr/>
        </p:nvGrpSpPr>
        <p:grpSpPr bwMode="auto">
          <a:xfrm>
            <a:off x="304800" y="304800"/>
            <a:ext cx="1295400" cy="1905000"/>
            <a:chOff x="528" y="816"/>
            <a:chExt cx="1137" cy="1584"/>
          </a:xfrm>
        </p:grpSpPr>
        <p:pic>
          <p:nvPicPr>
            <p:cNvPr id="14361" name="Picture 6" descr="2G-16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816"/>
              <a:ext cx="1137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AutoShape 12"/>
            <p:cNvSpPr>
              <a:spLocks noChangeArrowheads="1"/>
            </p:cNvSpPr>
            <p:nvPr/>
          </p:nvSpPr>
          <p:spPr bwMode="auto">
            <a:xfrm>
              <a:off x="720" y="1968"/>
              <a:ext cx="720" cy="288"/>
            </a:xfrm>
            <a:prstGeom prst="can">
              <a:avLst>
                <a:gd name="adj" fmla="val 21509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250" name="Group 34"/>
          <p:cNvGrpSpPr>
            <a:grpSpLocks/>
          </p:cNvGrpSpPr>
          <p:nvPr/>
        </p:nvGrpSpPr>
        <p:grpSpPr bwMode="auto">
          <a:xfrm>
            <a:off x="7620000" y="304800"/>
            <a:ext cx="1295400" cy="1905000"/>
            <a:chOff x="4416" y="912"/>
            <a:chExt cx="1104" cy="1536"/>
          </a:xfrm>
        </p:grpSpPr>
        <p:pic>
          <p:nvPicPr>
            <p:cNvPr id="14359" name="Picture 22" descr="2G-16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912"/>
              <a:ext cx="1104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0" name="AutoShape 28"/>
            <p:cNvSpPr>
              <a:spLocks noChangeArrowheads="1"/>
            </p:cNvSpPr>
            <p:nvPr/>
          </p:nvSpPr>
          <p:spPr bwMode="auto">
            <a:xfrm>
              <a:off x="4585" y="1536"/>
              <a:ext cx="711" cy="768"/>
            </a:xfrm>
            <a:prstGeom prst="can">
              <a:avLst>
                <a:gd name="adj" fmla="val 11127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1524000" y="228600"/>
            <a:ext cx="6019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l-GR" altLang="en-US" sz="28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 </a:t>
            </a:r>
            <a:r>
              <a:rPr lang="el-GR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Όταν κτυπήσουμε με το κουτάλι</a:t>
            </a:r>
          </a:p>
          <a:p>
            <a:pPr eaLnBrk="1" hangingPunct="1"/>
            <a:r>
              <a:rPr lang="el-GR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ένα βάζο με νερό ακούγεται ένας </a:t>
            </a:r>
          </a:p>
          <a:p>
            <a:pPr eaLnBrk="1" hangingPunct="1"/>
            <a:r>
              <a:rPr lang="el-GR" altLang="en-US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l-GR" alt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χαρακτηριστικός ήχος.</a:t>
            </a:r>
            <a:r>
              <a:rPr lang="el-GR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l-G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261" name="Group 45"/>
          <p:cNvGrpSpPr>
            <a:grpSpLocks/>
          </p:cNvGrpSpPr>
          <p:nvPr/>
        </p:nvGrpSpPr>
        <p:grpSpPr bwMode="auto">
          <a:xfrm>
            <a:off x="7543800" y="4267200"/>
            <a:ext cx="1219200" cy="1905000"/>
            <a:chOff x="2223" y="2160"/>
            <a:chExt cx="1137" cy="1632"/>
          </a:xfrm>
        </p:grpSpPr>
        <p:pic>
          <p:nvPicPr>
            <p:cNvPr id="14357" name="Picture 36" descr="2G-16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" y="2160"/>
              <a:ext cx="1137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AutoShape 37"/>
            <p:cNvSpPr>
              <a:spLocks noChangeArrowheads="1"/>
            </p:cNvSpPr>
            <p:nvPr/>
          </p:nvSpPr>
          <p:spPr bwMode="auto">
            <a:xfrm>
              <a:off x="2400" y="3456"/>
              <a:ext cx="759" cy="188"/>
            </a:xfrm>
            <a:prstGeom prst="can">
              <a:avLst>
                <a:gd name="adj" fmla="val 32625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262" name="Group 46"/>
          <p:cNvGrpSpPr>
            <a:grpSpLocks/>
          </p:cNvGrpSpPr>
          <p:nvPr/>
        </p:nvGrpSpPr>
        <p:grpSpPr bwMode="auto">
          <a:xfrm>
            <a:off x="4648200" y="4191000"/>
            <a:ext cx="1219200" cy="1981200"/>
            <a:chOff x="4080" y="912"/>
            <a:chExt cx="1104" cy="1584"/>
          </a:xfrm>
        </p:grpSpPr>
        <p:pic>
          <p:nvPicPr>
            <p:cNvPr id="14355" name="Picture 40" descr="2G-16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912"/>
              <a:ext cx="110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6" name="AutoShape 41"/>
            <p:cNvSpPr>
              <a:spLocks noChangeArrowheads="1"/>
            </p:cNvSpPr>
            <p:nvPr/>
          </p:nvSpPr>
          <p:spPr bwMode="auto">
            <a:xfrm>
              <a:off x="4249" y="1872"/>
              <a:ext cx="711" cy="476"/>
            </a:xfrm>
            <a:prstGeom prst="can">
              <a:avLst>
                <a:gd name="adj" fmla="val 10301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263" name="Group 47"/>
          <p:cNvGrpSpPr>
            <a:grpSpLocks/>
          </p:cNvGrpSpPr>
          <p:nvPr/>
        </p:nvGrpSpPr>
        <p:grpSpPr bwMode="auto">
          <a:xfrm>
            <a:off x="1524000" y="4191000"/>
            <a:ext cx="1219200" cy="1981200"/>
            <a:chOff x="3072" y="864"/>
            <a:chExt cx="1104" cy="1584"/>
          </a:xfrm>
        </p:grpSpPr>
        <p:pic>
          <p:nvPicPr>
            <p:cNvPr id="14353" name="Picture 43" descr="2G-16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864"/>
              <a:ext cx="110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4" name="AutoShape 44"/>
            <p:cNvSpPr>
              <a:spLocks noChangeArrowheads="1"/>
            </p:cNvSpPr>
            <p:nvPr/>
          </p:nvSpPr>
          <p:spPr bwMode="auto">
            <a:xfrm>
              <a:off x="3241" y="1296"/>
              <a:ext cx="711" cy="1004"/>
            </a:xfrm>
            <a:prstGeom prst="can">
              <a:avLst>
                <a:gd name="adj" fmla="val 8858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1344613" y="3048000"/>
            <a:ext cx="7202487" cy="1066800"/>
          </a:xfrm>
          <a:prstGeom prst="rect">
            <a:avLst/>
          </a:prstGeom>
          <a:solidFill>
            <a:srgbClr val="FDC2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>
                <a:solidFill>
                  <a:srgbClr val="FF0000"/>
                </a:solidFill>
              </a:rPr>
              <a:t>-Ποιο από τα βάζα πιο κάτω θα </a:t>
            </a:r>
          </a:p>
          <a:p>
            <a:pPr algn="ctr" eaLnBrk="1" hangingPunct="1"/>
            <a:r>
              <a:rPr lang="el-GR" altLang="en-US" sz="2800" b="1">
                <a:solidFill>
                  <a:srgbClr val="FF0000"/>
                </a:solidFill>
              </a:rPr>
              <a:t>δημιουργήσει τον πιο χαμηλό ήχο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9266" name="AutoShape 50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62000" y="5105400"/>
            <a:ext cx="762000" cy="7620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1" name="AutoShape 55">
            <a:hlinkClick r:id="" action="ppaction://noaction" highlightClick="1">
              <a:snd r:embed="rId3" name="j0116628.wav"/>
            </a:hlinkClick>
          </p:cNvPr>
          <p:cNvSpPr>
            <a:spLocks noChangeArrowheads="1"/>
          </p:cNvSpPr>
          <p:nvPr/>
        </p:nvSpPr>
        <p:spPr bwMode="auto">
          <a:xfrm>
            <a:off x="609600" y="2209800"/>
            <a:ext cx="609600" cy="6096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2" name="AutoShape 56">
            <a:hlinkClick r:id="" action="ppaction://noaction" highlightClick="1">
              <a:snd r:embed="rId4" name="j0116625.wav"/>
            </a:hlinkClick>
          </p:cNvPr>
          <p:cNvSpPr>
            <a:spLocks noChangeArrowheads="1"/>
          </p:cNvSpPr>
          <p:nvPr/>
        </p:nvSpPr>
        <p:spPr bwMode="auto">
          <a:xfrm>
            <a:off x="7924800" y="2133600"/>
            <a:ext cx="609600" cy="6096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3" name="Rectangle 57"/>
          <p:cNvSpPr>
            <a:spLocks noChangeArrowheads="1"/>
          </p:cNvSpPr>
          <p:nvPr/>
        </p:nvSpPr>
        <p:spPr bwMode="auto">
          <a:xfrm>
            <a:off x="2209800" y="1676400"/>
            <a:ext cx="5410200" cy="1066800"/>
          </a:xfrm>
          <a:prstGeom prst="rect">
            <a:avLst/>
          </a:prstGeom>
          <a:solidFill>
            <a:srgbClr val="FDC2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Πατήστε τα </a:t>
            </a:r>
            <a:r>
              <a:rPr lang="el-GR" altLang="en-US" sz="2400" b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μπλε</a:t>
            </a:r>
            <a:r>
              <a:rPr lang="el-GR" altLang="en-US" sz="2400" b="1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κουμπιά για να </a:t>
            </a:r>
          </a:p>
          <a:p>
            <a:pPr eaLnBrk="1" hangingPunct="1"/>
            <a:r>
              <a:rPr lang="el-GR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  τον ακούσετε και σεις.</a:t>
            </a:r>
          </a:p>
          <a:p>
            <a:pPr eaLnBrk="1" hangingPunct="1"/>
            <a:endParaRPr lang="en-US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77" name="AutoShape 61">
            <a:hlinkClick r:id="" action="ppaction://hlinkshowjump?jump=nextslide" highlightClick="1">
              <a:snd r:embed="rId10" name="explode.wav"/>
            </a:hlinkClick>
          </p:cNvPr>
          <p:cNvSpPr>
            <a:spLocks noChangeArrowheads="1"/>
          </p:cNvSpPr>
          <p:nvPr/>
        </p:nvSpPr>
        <p:spPr bwMode="auto">
          <a:xfrm>
            <a:off x="3886200" y="5029200"/>
            <a:ext cx="762000" cy="7620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8" name="AutoShape 62">
            <a:hlinkClick r:id="" action="ppaction://hlinkshowjump?jump=nextslide" highlightClick="1">
              <a:snd r:embed="rId10" name="explode.wav"/>
            </a:hlinkClick>
          </p:cNvPr>
          <p:cNvSpPr>
            <a:spLocks noChangeArrowheads="1"/>
          </p:cNvSpPr>
          <p:nvPr/>
        </p:nvSpPr>
        <p:spPr bwMode="auto">
          <a:xfrm>
            <a:off x="6705600" y="5105400"/>
            <a:ext cx="762000" cy="7620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74" name="Picture 58" descr="j033578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2496">
            <a:off x="1591469" y="1913731"/>
            <a:ext cx="1066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6" name="Picture 60" descr="j033578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6299">
            <a:off x="6324600" y="1905000"/>
            <a:ext cx="1066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03704E-6 C -0.00781 -0.0155 -0.01163 -0.02661 -0.02256 -0.03657 C -0.03593 -0.06319 -0.0184 -0.03101 -0.03506 -0.05323 C -0.05173 -0.07546 -0.0276 -0.05208 -0.04756 -0.0699 C -0.0592 -0.09328 -0.05243 -0.08541 -0.0651 -0.09652 C -0.06666 -0.09976 -0.06996 -0.10254 -0.06996 -0.10647 C -0.06996 -0.11041 -0.06631 -0.11296 -0.0651 -0.11666 C -0.06215 -0.12546 -0.06128 -0.13934 -0.05503 -0.14652 C -0.05052 -0.15184 -0.0401 -0.15995 -0.0401 -0.15995 C -0.02829 -0.18309 -0.03506 -0.17546 -0.02256 -0.18657 C -0.01684 -0.20833 -0.00451 -0.22731 0.00504 -0.24652 C 0.01216 -0.26064 0.01685 -0.27384 0.02744 -0.28333 C 0.02917 -0.28657 0.03039 -0.2905 0.03247 -0.29328 C 0.03455 -0.29606 0.03803 -0.29698 0.03994 -0.29999 C 0.05382 -0.32291 0.02865 -0.29745 0.05 -0.31666 C 0.05747 -0.33124 0.0665 -0.34305 0.07744 -0.35323 C 0.08143 -0.37407 0.07813 -0.36296 0.08994 -0.38657 C 0.09167 -0.38958 0.09497 -0.39652 0.09497 -0.39652 C 0.09584 -0.39953 0.09619 -0.40346 0.0974 -0.40647 C 0.10035 -0.41342 0.10747 -0.42661 0.10747 -0.42661 C 0.11077 -0.43981 0.11372 -0.44536 0.1224 -0.45323 C 0.13577 -0.47985 0.11823 -0.44768 0.1349 -0.4699 C 0.13698 -0.47268 0.13803 -0.47684 0.13994 -0.47985 C 0.14601 -0.48958 0.14757 -0.48981 0.15504 -0.49652 C 0.16702 -0.52106 0.15157 -0.49096 0.16754 -0.51666 C 0.16945 -0.51967 0.17101 -0.52314 0.1724 -0.52661 C 0.17362 -0.52985 0.175 -0.53657 0.175 -0.53657 " pathEditMode="relative" rAng="0" ptsTypes="ffffffffffffffffffffffffffA">
                                      <p:cBhvr>
                                        <p:cTn id="18" dur="500" fill="hold"/>
                                        <p:tgtEl>
                                          <p:spTgt spid="9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01166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77778E-6 C 0.0191 -0.00834 -0.00416 0.00485 0.0099 -0.01667 C 0.01702 -0.02755 0.02362 -0.0294 0.03247 -0.03334 C 0.0408 -0.05001 0.03507 -0.04098 0.05244 -0.05672 C 0.05487 -0.05903 0.05747 -0.06135 0.0599 -0.06343 C 0.0625 -0.06575 0.06754 -0.06991 0.06754 -0.06991 C 0.0691 -0.07339 0.07032 -0.07732 0.0724 -0.0801 C 0.08403 -0.09561 0.07761 -0.07663 0.08247 -0.09677 C 0.079 -0.11112 0.07865 -0.11505 0.06754 -0.11991 C 0.05105 -0.15278 0.04028 -0.19376 0.01494 -0.21667 C 0.0132 -0.21991 0.01198 -0.22385 0.0099 -0.22663 C 0.00782 -0.2294 0.00435 -0.2301 0.00244 -0.23334 C -0.01128 -0.25649 0.01407 -0.23079 -0.00746 -0.25001 C -0.02638 -0.28751 0.00365 -0.2294 -0.01996 -0.26991 C -0.03576 -0.297 -0.02291 -0.2838 -0.0375 -0.29677 C -0.04322 -0.30811 -0.04895 -0.31575 -0.05746 -0.32339 C -0.06093 -0.33681 -0.06631 -0.34214 -0.075 -0.34978 C -0.07673 -0.35325 -0.07795 -0.35718 -0.08003 -0.35996 C -0.08211 -0.36274 -0.08559 -0.36366 -0.0875 -0.36644 C -0.09149 -0.37269 -0.0934 -0.38079 -0.09756 -0.38658 C -0.1059 -0.39769 -0.1151 -0.41436 -0.125 -0.42339 C -0.1368 -0.44653 -0.13003 -0.4389 -0.14253 -0.45001 C -0.14427 -0.45325 -0.14548 -0.45718 -0.14756 -0.45996 C -0.14965 -0.46274 -0.15312 -0.46366 -0.15503 -0.46667 C -0.17552 -0.49769 -0.15572 -0.47825 -0.17256 -0.49329 C -0.1842 -0.5169 -0.17743 -0.50903 -0.1901 -0.51991 C -0.20173 -0.54422 -0.18715 -0.51552 -0.2026 -0.54005 C -0.20451 -0.54306 -0.2052 -0.54746 -0.20746 -0.55001 C -0.20954 -0.55232 -0.21267 -0.55163 -0.2151 -0.55325 C -0.21614 -0.55394 -0.21666 -0.55556 -0.21753 -0.55672 " pathEditMode="relative" rAng="0" ptsTypes="fffffffffffffffffffffffffffffA">
                                      <p:cBhvr>
                                        <p:cTn id="28" dur="500" fill="hold"/>
                                        <p:tgtEl>
                                          <p:spTgt spid="9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01166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9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9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8" grpId="0"/>
      <p:bldP spid="9264" grpId="0" animBg="1"/>
      <p:bldP spid="92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l_bhuhh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j03357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2496">
            <a:off x="331788" y="2868612"/>
            <a:ext cx="15811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WordArt 8"/>
          <p:cNvSpPr>
            <a:spLocks noChangeArrowheads="1" noChangeShapeType="1" noTextEdit="1"/>
          </p:cNvSpPr>
          <p:nvPr/>
        </p:nvSpPr>
        <p:spPr bwMode="auto">
          <a:xfrm>
            <a:off x="4953000" y="2514600"/>
            <a:ext cx="3729038" cy="3752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Οπωσδήποτε</a:t>
            </a:r>
          </a:p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πρέπει να</a:t>
            </a:r>
          </a:p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δοκιμάσεις</a:t>
            </a:r>
          </a:p>
          <a:p>
            <a:pPr algn="ctr"/>
            <a:r>
              <a:rPr lang="el-GR" sz="3600" kern="10" spc="-18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ξανά</a:t>
            </a:r>
            <a:endParaRPr lang="en-US" sz="3600" kern="10" spc="-18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681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3276600" y="3124200"/>
            <a:ext cx="1447800" cy="13716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5.55556E-6 C 0.00244 -0.00116 0.00556 -0.0007 0.00747 -0.00325 C 0.01181 -0.00903 0.0132 -0.0176 0.01754 -0.02339 C 0.03924 -0.05232 0.01268 -0.01552 0.03004 -0.04329 C 0.03889 -0.05741 0.04775 -0.07038 0.05747 -0.08334 C 0.05955 -0.08612 0.06025 -0.09075 0.06251 -0.09329 C 0.06459 -0.09561 0.06754 -0.09515 0.06997 -0.09677 C 0.07848 -0.10232 0.08577 -0.10927 0.09497 -0.11343 C 0.10035 -0.13403 0.10938 -0.15116 0.12257 -0.16343 C 0.12744 -0.16806 0.13247 -0.17223 0.13751 -0.17663 C 0.13994 -0.17894 0.14497 -0.18334 0.14497 -0.18334 C 0.14827 -0.19005 0.15174 -0.19677 0.15504 -0.20325 C 0.15678 -0.20672 0.16007 -0.21343 0.16007 -0.21343 C 0.16198 -0.2213 0.16459 -0.22547 0.16007 -0.23357 C 0.15122 -0.24862 0.14063 -0.25811 0.13004 -0.27015 C 0.12205 -0.27894 0.11876 -0.2889 0.11007 -0.297 C 0.10365 -0.3095 0.08785 -0.33403 0.07761 -0.34329 C 0.07396 -0.35047 0.06876 -0.35626 0.06511 -0.36343 C 0.06372 -0.36644 0.06407 -0.37061 0.06251 -0.37339 C 0.0533 -0.38913 0.05001 -0.39098 0.04011 -0.40001 C 0.03421 -0.41158 0.02865 -0.41899 0.01997 -0.42663 C 0.01823 -0.42987 0.01719 -0.4338 0.01494 -0.43658 C 0.01303 -0.43936 0.00938 -0.44005 0.00747 -0.44329 C 0.00591 -0.44607 0.00643 -0.45024 0.00504 -0.45325 C 0.00313 -0.45718 -0.00017 -0.45973 -0.00243 -0.46343 C -0.0092 -0.47385 -0.01614 -0.48589 -0.02239 -0.49677 C -0.03784 -0.52339 -0.02569 -0.51042 -0.03993 -0.52339 C -0.04166 -0.52663 -0.04253 -0.53079 -0.04496 -0.53334 C -0.04704 -0.53542 -0.05052 -0.53403 -0.05243 -0.53658 C -0.05433 -0.53913 -0.05329 -0.54399 -0.0552 -0.54677 C -0.05694 -0.54978 -0.06024 -0.55116 -0.06249 -0.55325 C -0.06753 -0.56228 -0.07065 -0.57339 -0.07743 -0.5801 C -0.08072 -0.58334 -0.08454 -0.58612 -0.08749 -0.59005 C -0.09531 -0.60024 -0.09722 -0.60741 -0.10746 -0.61667 C -0.11076 -0.62987 -0.11371 -0.63542 -0.12239 -0.64329 C -0.12447 -0.65116 -0.12534 -0.65718 -0.13003 -0.66343 C -0.13211 -0.66621 -0.13749 -0.66991 -0.13749 -0.66991 " pathEditMode="relative" ptsTypes="ffffffffffffffffffffffffffffffffffffA">
                                      <p:cBhvr>
                                        <p:cTn id="12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NG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6.66667E-6 C 0.01476 -0.00509 0.01354 -0.00902 0.025 -0.0199 C 0.02795 -0.02268 0.03177 -0.02407 0.0349 -0.02661 C 0.03837 -0.02962 0.04167 -0.03333 0.04496 -0.03657 C 0.05451 -0.05578 0.06632 -0.05347 0.07743 -0.06666 C 0.08819 -0.07939 0.09566 -0.09305 0.10746 -0.10323 C 0.11406 -0.11666 0.12465 -0.12777 0.1349 -0.13657 C 0.14115 -0.14907 0.14271 -0.15763 0.15243 -0.16342 C 0.15729 -0.1662 0.16233 -0.16782 0.16736 -0.1699 C 0.16996 -0.17106 0.175 -0.17337 0.175 -0.17337 C 0.18073 -0.17222 0.18715 -0.17337 0.19236 -0.1699 C 0.19479 -0.16828 0.19323 -0.16272 0.19496 -0.15995 C 0.20052 -0.15092 0.20972 -0.15161 0.21736 -0.14999 C 0.22569 -0.13356 0.22986 -0.13333 0.24496 -0.13009 C 0.2474 -0.12893 0.25 -0.12823 0.25243 -0.12661 C 0.25503 -0.12476 0.25712 -0.12129 0.2599 -0.1199 C 0.26632 -0.11689 0.27986 -0.11342 0.27986 -0.11342 C 0.28246 -0.1111 0.28472 -0.10856 0.2875 -0.10671 C 0.28993 -0.10509 0.29288 -0.10555 0.29496 -0.10323 C 0.29722 -0.10069 0.29792 -0.09606 0.3 -0.09328 C 0.30208 -0.0905 0.30503 -0.08888 0.30746 -0.08657 C 0.31285 -0.06481 0.33003 -0.05972 0.34496 -0.05323 C 0.35 -0.05115 0.35486 -0.04907 0.3599 -0.04675 C 0.36233 -0.0456 0.36736 -0.04328 0.36736 -0.04328 C 0.37604 -0.03194 0.37604 -0.02499 0.3875 -0.0199 C 0.40451 0.00255 0.38594 -0.01897 0.40243 -0.00671 C 0.41389 0.00186 0.42309 0.01228 0.4349 0.01991 C 0.45764 0.05093 0.42882 0.01459 0.45 0.03334 C 0.46858 0.04954 0.44549 0.03913 0.46736 0.04677 C 0.47865 0.06899 0.46545 0.04746 0.47986 0.05996 C 0.48281 0.06251 0.48472 0.0669 0.4875 0.06991 C 0.50069 0.0845 0.48889 0.07015 0.50243 0.0801 C 0.52795 0.09908 0.50799 0.08913 0.525 0.09677 C 0.53646 0.11204 0.54913 0.12478 0.5625 0.13658 C 0.56493 0.1389 0.56753 0.14098 0.56996 0.14329 C 0.5724 0.14561 0.57743 0.15001 0.57743 0.15001 C 0.5783 0.15325 0.57795 0.15741 0.57986 0.15996 C 0.58177 0.16251 0.58507 0.16181 0.5875 0.16343 C 0.5901 0.16528 0.59253 0.16783 0.59496 0.16991 C 0.60191 0.19931 0.62691 0.21274 0.64236 0.23334 C 0.64323 0.23658 0.64306 0.24075 0.64496 0.24329 C 0.64687 0.24584 0.65017 0.24491 0.65243 0.24653 C 0.65538 0.24931 0.65712 0.25371 0.6599 0.25672 C 0.66215 0.25927 0.6651 0.26089 0.66736 0.26343 C 0.67969 0.27802 0.68246 0.28681 0.6974 0.29329 C 0.69983 0.29561 0.70295 0.297 0.70486 0.30001 C 0.70885 0.30603 0.71493 0.31991 0.71493 0.31991 C 0.71406 0.34214 0.71389 0.36436 0.7125 0.38658 C 0.71076 0.41228 0.68837 0.42408 0.68246 0.44677 C 0.67917 0.45973 0.67396 0.47593 0.66736 0.48658 C 0.6651 0.49028 0.66198 0.49283 0.6599 0.49677 C 0.65278 0.51019 0.64826 0.52593 0.64236 0.53982 C 0.6375 0.55186 0.63056 0.56181 0.625 0.57339 C 0.62118 0.58126 0.61371 0.58542 0.6099 0.59329 C 0.60503 0.60325 0.59792 0.61181 0.59496 0.62339 C 0.59097 0.63866 0.57674 0.67084 0.56736 0.68334 C 0.56007 0.69283 0.55226 0.70024 0.54496 0.70996 C 0.5441 0.7132 0.5441 0.7169 0.54236 0.71991 C 0.54045 0.72292 0.53715 0.72408 0.5349 0.72663 C 0.5224 0.74052 0.53316 0.73403 0.51996 0.74005 C 0.51562 0.75649 0.51979 0.74908 0.50243 0.75672 C 0.5 0.75788 0.49496 0.75996 0.49496 0.75996 C 0.48194 0.77177 0.47604 0.7919 0.46493 0.80672 C 0.46059 0.82107 0.45469 0.83265 0.45 0.84677 C 0.44826 0.85232 0.44722 0.85834 0.44496 0.86343 C 0.44201 0.86945 0.43785 0.87408 0.4349 0.8801 C 0.43281 0.88427 0.43194 0.88913 0.42986 0.89329 C 0.42604 0.9007 0.41476 0.91899 0.4099 0.9301 C 0.4026 0.947 0.39826 0.96575 0.3875 0.9801 C 0.38108 0.98866 0.37951 0.98496 0.3724 0.99005 C 0.36493 0.99515 0.36146 1.00001 0.35243 1.00001 C 0.35156 0.99677 0.35 0.99005 0.35 0.99005 " pathEditMode="relative" ptsTypes="fffffffffffffffffffffffffffffffffffffffffffffffffffffffffffffffffffffffA">
                                      <p:cBhvr>
                                        <p:cTn id="1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86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2286000" y="3886200"/>
            <a:ext cx="1447800" cy="1981200"/>
            <a:chOff x="528" y="816"/>
            <a:chExt cx="1137" cy="1584"/>
          </a:xfrm>
        </p:grpSpPr>
        <p:pic>
          <p:nvPicPr>
            <p:cNvPr id="16408" name="Picture 5" descr="2G-16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816"/>
              <a:ext cx="1137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9" name="AutoShape 6"/>
            <p:cNvSpPr>
              <a:spLocks noChangeArrowheads="1"/>
            </p:cNvSpPr>
            <p:nvPr/>
          </p:nvSpPr>
          <p:spPr bwMode="auto">
            <a:xfrm>
              <a:off x="720" y="1968"/>
              <a:ext cx="720" cy="288"/>
            </a:xfrm>
            <a:prstGeom prst="can">
              <a:avLst>
                <a:gd name="adj" fmla="val 21509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3799" name="Group 7"/>
          <p:cNvGrpSpPr>
            <a:grpSpLocks/>
          </p:cNvGrpSpPr>
          <p:nvPr/>
        </p:nvGrpSpPr>
        <p:grpSpPr bwMode="auto">
          <a:xfrm>
            <a:off x="5791200" y="3886200"/>
            <a:ext cx="1295400" cy="1981200"/>
            <a:chOff x="4416" y="912"/>
            <a:chExt cx="1104" cy="1536"/>
          </a:xfrm>
        </p:grpSpPr>
        <p:pic>
          <p:nvPicPr>
            <p:cNvPr id="16406" name="Picture 8" descr="2G-16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912"/>
              <a:ext cx="1104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7" name="AutoShape 9"/>
            <p:cNvSpPr>
              <a:spLocks noChangeArrowheads="1"/>
            </p:cNvSpPr>
            <p:nvPr/>
          </p:nvSpPr>
          <p:spPr bwMode="auto">
            <a:xfrm>
              <a:off x="4585" y="1536"/>
              <a:ext cx="711" cy="768"/>
            </a:xfrm>
            <a:prstGeom prst="can">
              <a:avLst>
                <a:gd name="adj" fmla="val 11127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3802" name="AutoShape 10">
            <a:hlinkClick r:id="" action="ppaction://noaction" highlightClick="1">
              <a:snd r:embed="rId6" name="j0116628.wav"/>
            </a:hlinkClick>
          </p:cNvPr>
          <p:cNvSpPr>
            <a:spLocks noChangeArrowheads="1"/>
          </p:cNvSpPr>
          <p:nvPr/>
        </p:nvSpPr>
        <p:spPr bwMode="auto">
          <a:xfrm>
            <a:off x="2667000" y="5867400"/>
            <a:ext cx="609600" cy="6096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3" name="AutoShape 11">
            <a:hlinkClick r:id="" action="ppaction://noaction" highlightClick="1">
              <a:snd r:embed="rId7" name="j0116625.wav"/>
            </a:hlinkClick>
          </p:cNvPr>
          <p:cNvSpPr>
            <a:spLocks noChangeArrowheads="1"/>
          </p:cNvSpPr>
          <p:nvPr/>
        </p:nvSpPr>
        <p:spPr bwMode="auto">
          <a:xfrm>
            <a:off x="6096000" y="5867400"/>
            <a:ext cx="609600" cy="6096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3804" name="Group 12"/>
          <p:cNvGrpSpPr>
            <a:grpSpLocks/>
          </p:cNvGrpSpPr>
          <p:nvPr/>
        </p:nvGrpSpPr>
        <p:grpSpPr bwMode="auto">
          <a:xfrm>
            <a:off x="7467600" y="3886200"/>
            <a:ext cx="1295400" cy="1981200"/>
            <a:chOff x="3072" y="864"/>
            <a:chExt cx="1104" cy="1584"/>
          </a:xfrm>
        </p:grpSpPr>
        <p:pic>
          <p:nvPicPr>
            <p:cNvPr id="16404" name="Picture 13" descr="2G-16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864"/>
              <a:ext cx="110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5" name="AutoShape 14"/>
            <p:cNvSpPr>
              <a:spLocks noChangeArrowheads="1"/>
            </p:cNvSpPr>
            <p:nvPr/>
          </p:nvSpPr>
          <p:spPr bwMode="auto">
            <a:xfrm>
              <a:off x="3241" y="1296"/>
              <a:ext cx="711" cy="1004"/>
            </a:xfrm>
            <a:prstGeom prst="can">
              <a:avLst>
                <a:gd name="adj" fmla="val 8858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3807" name="Group 15"/>
          <p:cNvGrpSpPr>
            <a:grpSpLocks/>
          </p:cNvGrpSpPr>
          <p:nvPr/>
        </p:nvGrpSpPr>
        <p:grpSpPr bwMode="auto">
          <a:xfrm>
            <a:off x="4038600" y="3886200"/>
            <a:ext cx="1371600" cy="1981200"/>
            <a:chOff x="4080" y="912"/>
            <a:chExt cx="1104" cy="1584"/>
          </a:xfrm>
        </p:grpSpPr>
        <p:pic>
          <p:nvPicPr>
            <p:cNvPr id="16402" name="Picture 16" descr="2G-16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912"/>
              <a:ext cx="110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3" name="AutoShape 17"/>
            <p:cNvSpPr>
              <a:spLocks noChangeArrowheads="1"/>
            </p:cNvSpPr>
            <p:nvPr/>
          </p:nvSpPr>
          <p:spPr bwMode="auto">
            <a:xfrm>
              <a:off x="4249" y="1872"/>
              <a:ext cx="711" cy="476"/>
            </a:xfrm>
            <a:prstGeom prst="can">
              <a:avLst>
                <a:gd name="adj" fmla="val 10301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3810" name="Group 18"/>
          <p:cNvGrpSpPr>
            <a:grpSpLocks/>
          </p:cNvGrpSpPr>
          <p:nvPr/>
        </p:nvGrpSpPr>
        <p:grpSpPr bwMode="auto">
          <a:xfrm>
            <a:off x="457200" y="3886200"/>
            <a:ext cx="1447800" cy="1981200"/>
            <a:chOff x="2223" y="2160"/>
            <a:chExt cx="1137" cy="1632"/>
          </a:xfrm>
        </p:grpSpPr>
        <p:pic>
          <p:nvPicPr>
            <p:cNvPr id="16400" name="Picture 19" descr="2G-16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" y="2160"/>
              <a:ext cx="1137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AutoShape 20"/>
            <p:cNvSpPr>
              <a:spLocks noChangeArrowheads="1"/>
            </p:cNvSpPr>
            <p:nvPr/>
          </p:nvSpPr>
          <p:spPr bwMode="auto">
            <a:xfrm>
              <a:off x="2400" y="3456"/>
              <a:ext cx="759" cy="188"/>
            </a:xfrm>
            <a:prstGeom prst="can">
              <a:avLst>
                <a:gd name="adj" fmla="val 32625"/>
              </a:avLst>
            </a:prstGeom>
            <a:gradFill rotWithShape="1">
              <a:gsLst>
                <a:gs pos="0">
                  <a:srgbClr val="531F0D"/>
                </a:gs>
                <a:gs pos="100000">
                  <a:srgbClr val="B3441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3815" name="WordArt 23"/>
          <p:cNvSpPr>
            <a:spLocks noChangeArrowheads="1" noChangeShapeType="1" noTextEdit="1"/>
          </p:cNvSpPr>
          <p:nvPr/>
        </p:nvSpPr>
        <p:spPr bwMode="auto">
          <a:xfrm>
            <a:off x="304800" y="457200"/>
            <a:ext cx="2362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8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el-G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Μπράβο!!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2895600" y="228600"/>
            <a:ext cx="5943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200" b="1">
                <a:solidFill>
                  <a:srgbClr val="1B5337"/>
                </a:solidFill>
              </a:rPr>
              <a:t> </a:t>
            </a:r>
            <a:r>
              <a:rPr lang="el-GR" altLang="en-US" sz="3200" b="1">
                <a:solidFill>
                  <a:srgbClr val="1B53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Έχεις προσέξει ότι όσο πιο </a:t>
            </a:r>
          </a:p>
          <a:p>
            <a:pPr algn="ctr" eaLnBrk="1" hangingPunct="1"/>
            <a:r>
              <a:rPr lang="el-GR" altLang="en-US" sz="3200" b="1">
                <a:solidFill>
                  <a:srgbClr val="1B53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πολύ νερό έχει το βάζο  τόσο </a:t>
            </a:r>
          </a:p>
          <a:p>
            <a:pPr algn="ctr" eaLnBrk="1" hangingPunct="1"/>
            <a:r>
              <a:rPr lang="el-GR" altLang="en-US" sz="3200" b="1">
                <a:solidFill>
                  <a:srgbClr val="1B53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πιο χαμηλός είναι ο ήχος!</a:t>
            </a:r>
            <a:r>
              <a:rPr lang="el-GR" altLang="en-US" sz="3200" b="1">
                <a:solidFill>
                  <a:srgbClr val="2571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en-GB" altLang="en-US" sz="3200" b="1">
              <a:solidFill>
                <a:srgbClr val="2571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533400" y="2133600"/>
            <a:ext cx="5715000" cy="1752600"/>
          </a:xfrm>
          <a:prstGeom prst="rect">
            <a:avLst/>
          </a:prstGeom>
          <a:solidFill>
            <a:srgbClr val="B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 dirty="0">
                <a:solidFill>
                  <a:srgbClr val="993300"/>
                </a:solidFill>
              </a:rPr>
              <a:t>Πάτησε τα </a:t>
            </a:r>
            <a:r>
              <a:rPr lang="el-GR" altLang="en-US" sz="2800" b="1" dirty="0">
                <a:solidFill>
                  <a:srgbClr val="0066CC"/>
                </a:solidFill>
              </a:rPr>
              <a:t>μπλε</a:t>
            </a:r>
            <a:r>
              <a:rPr lang="el-GR" altLang="en-US" sz="2800" b="1" dirty="0">
                <a:solidFill>
                  <a:srgbClr val="993300"/>
                </a:solidFill>
              </a:rPr>
              <a:t> κουμπάκια </a:t>
            </a:r>
          </a:p>
          <a:p>
            <a:pPr eaLnBrk="1" hangingPunct="1"/>
            <a:r>
              <a:rPr lang="el-GR" altLang="en-US" sz="2800" b="1" dirty="0">
                <a:solidFill>
                  <a:srgbClr val="993300"/>
                </a:solidFill>
              </a:rPr>
              <a:t>για να ακούσεις όλους τους </a:t>
            </a:r>
          </a:p>
          <a:p>
            <a:pPr eaLnBrk="1" hangingPunct="1"/>
            <a:r>
              <a:rPr lang="el-GR" altLang="en-US" sz="2800" b="1" dirty="0">
                <a:solidFill>
                  <a:srgbClr val="993300"/>
                </a:solidFill>
              </a:rPr>
              <a:t>ήχους των βάζων.</a:t>
            </a:r>
            <a:r>
              <a:rPr lang="el-GR" altLang="en-US" sz="2800" b="1" dirty="0">
                <a:solidFill>
                  <a:srgbClr val="25714B"/>
                </a:solidFill>
              </a:rPr>
              <a:t> </a:t>
            </a:r>
            <a:endParaRPr lang="en-GB" altLang="en-US" sz="2800" b="1" dirty="0">
              <a:solidFill>
                <a:srgbClr val="25714B"/>
              </a:solidFill>
            </a:endParaRPr>
          </a:p>
        </p:txBody>
      </p:sp>
      <p:sp>
        <p:nvSpPr>
          <p:cNvPr id="33821" name="AutoShape 29">
            <a:hlinkClick r:id="" action="ppaction://noaction" highlightClick="1">
              <a:snd r:embed="rId8" name="j0116623.wav"/>
            </a:hlinkClick>
          </p:cNvPr>
          <p:cNvSpPr>
            <a:spLocks noChangeArrowheads="1"/>
          </p:cNvSpPr>
          <p:nvPr/>
        </p:nvSpPr>
        <p:spPr bwMode="auto">
          <a:xfrm>
            <a:off x="7772400" y="5867400"/>
            <a:ext cx="609600" cy="6096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2" name="AutoShape 30">
            <a:hlinkClick r:id="" action="ppaction://noaction" highlightClick="1">
              <a:snd r:embed="rId9" name="j0116627.wav"/>
            </a:hlinkClick>
          </p:cNvPr>
          <p:cNvSpPr>
            <a:spLocks noChangeArrowheads="1"/>
          </p:cNvSpPr>
          <p:nvPr/>
        </p:nvSpPr>
        <p:spPr bwMode="auto">
          <a:xfrm>
            <a:off x="4419600" y="5867400"/>
            <a:ext cx="609600" cy="6096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3" name="AutoShape 31">
            <a:hlinkClick r:id="" action="ppaction://noaction" highlightClick="1">
              <a:snd r:embed="rId10" name="j0116629.wav"/>
            </a:hlinkClick>
          </p:cNvPr>
          <p:cNvSpPr>
            <a:spLocks noChangeArrowheads="1"/>
          </p:cNvSpPr>
          <p:nvPr/>
        </p:nvSpPr>
        <p:spPr bwMode="auto">
          <a:xfrm>
            <a:off x="838200" y="5867400"/>
            <a:ext cx="609600" cy="6096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24" name="AutoShape 3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010400" y="2209800"/>
            <a:ext cx="1219200" cy="1219200"/>
          </a:xfrm>
          <a:prstGeom prst="actionButtonForwardNex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/>
      <p:bldP spid="338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04800" y="2286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 dirty="0">
                <a:solidFill>
                  <a:srgbClr val="0027A4"/>
                </a:solidFill>
              </a:rPr>
              <a:t>9</a:t>
            </a:r>
            <a:r>
              <a:rPr lang="el-GR" altLang="en-US" sz="3200" b="1" dirty="0" smtClean="0">
                <a:solidFill>
                  <a:srgbClr val="0027A4"/>
                </a:solidFill>
              </a:rPr>
              <a:t>. </a:t>
            </a:r>
            <a:r>
              <a:rPr lang="el-GR" altLang="en-US" sz="3200" b="1" dirty="0">
                <a:solidFill>
                  <a:srgbClr val="0027A4"/>
                </a:solidFill>
              </a:rPr>
              <a:t>Η εικόνα δείχνει το μουσικό όργανο</a:t>
            </a:r>
          </a:p>
          <a:p>
            <a:pPr eaLnBrk="1" hangingPunct="1"/>
            <a:r>
              <a:rPr lang="el-GR" altLang="en-US" sz="3200" b="1" dirty="0">
                <a:solidFill>
                  <a:srgbClr val="0027A4"/>
                </a:solidFill>
              </a:rPr>
              <a:t>    που λέγεται άρπα.   </a:t>
            </a:r>
          </a:p>
          <a:p>
            <a:pPr eaLnBrk="1" hangingPunct="1"/>
            <a:r>
              <a:rPr lang="el-GR" altLang="en-US" sz="3200" b="1" dirty="0">
                <a:solidFill>
                  <a:srgbClr val="0027A4"/>
                </a:solidFill>
              </a:rPr>
              <a:t>    </a:t>
            </a:r>
          </a:p>
        </p:txBody>
      </p:sp>
      <p:sp>
        <p:nvSpPr>
          <p:cNvPr id="11280" name="AutoShape 1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2743200"/>
            <a:ext cx="914400" cy="914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1447800" y="2819400"/>
            <a:ext cx="3505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solidFill>
                  <a:srgbClr val="FF3300"/>
                </a:solidFill>
              </a:rPr>
              <a:t>μεγάλου μήκους</a:t>
            </a:r>
          </a:p>
          <a:p>
            <a:pPr eaLnBrk="1" hangingPunct="1"/>
            <a:endParaRPr lang="el-GR" altLang="en-US" sz="3200" b="1">
              <a:solidFill>
                <a:srgbClr val="FF3300"/>
              </a:solidFill>
            </a:endParaRPr>
          </a:p>
          <a:p>
            <a:pPr eaLnBrk="1" hangingPunct="1"/>
            <a:endParaRPr lang="el-GR" altLang="en-US" sz="3200" b="1">
              <a:solidFill>
                <a:srgbClr val="FF3300"/>
              </a:solidFill>
            </a:endParaRPr>
          </a:p>
          <a:p>
            <a:pPr eaLnBrk="1" hangingPunct="1"/>
            <a:r>
              <a:rPr lang="el-GR" altLang="en-US" sz="3200" b="1">
                <a:solidFill>
                  <a:srgbClr val="FF3300"/>
                </a:solidFill>
              </a:rPr>
              <a:t>μεσαίου μήκους</a:t>
            </a:r>
          </a:p>
          <a:p>
            <a:pPr eaLnBrk="1" hangingPunct="1"/>
            <a:endParaRPr lang="el-GR" altLang="en-US" sz="3200" b="1">
              <a:solidFill>
                <a:srgbClr val="FF3300"/>
              </a:solidFill>
            </a:endParaRPr>
          </a:p>
          <a:p>
            <a:pPr eaLnBrk="1" hangingPunct="1"/>
            <a:endParaRPr lang="el-GR" altLang="en-US" sz="3200" b="1">
              <a:solidFill>
                <a:srgbClr val="FF3300"/>
              </a:solidFill>
            </a:endParaRPr>
          </a:p>
          <a:p>
            <a:pPr eaLnBrk="1" hangingPunct="1"/>
            <a:r>
              <a:rPr lang="el-GR" altLang="en-US" sz="3200" b="1">
                <a:solidFill>
                  <a:srgbClr val="FF3300"/>
                </a:solidFill>
              </a:rPr>
              <a:t>μικρού μήκους</a:t>
            </a:r>
          </a:p>
        </p:txBody>
      </p:sp>
      <p:pic>
        <p:nvPicPr>
          <p:cNvPr id="11284" name="Picture 20" descr="Irvin_Kelsey_with%20har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981200"/>
            <a:ext cx="34417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609600" y="1295400"/>
            <a:ext cx="7620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solidFill>
                  <a:srgbClr val="FF3300"/>
                </a:solidFill>
              </a:rPr>
              <a:t>Ο πιο χαμηλός ήχος παράγεται από </a:t>
            </a:r>
          </a:p>
          <a:p>
            <a:pPr eaLnBrk="1" hangingPunct="1"/>
            <a:r>
              <a:rPr lang="el-GR" altLang="en-US" sz="3200" b="1">
                <a:solidFill>
                  <a:srgbClr val="FF3300"/>
                </a:solidFill>
              </a:rPr>
              <a:t>τις χορδές που είναι…</a:t>
            </a:r>
          </a:p>
        </p:txBody>
      </p:sp>
      <p:sp>
        <p:nvSpPr>
          <p:cNvPr id="11286" name="AutoShape 22">
            <a:hlinkClick r:id="" action="ppaction://hlinkshowjump?jump=nextslide" highlightClick="1">
              <a:snd r:embed="rId7" name="explode.wav"/>
            </a:hlinkClick>
          </p:cNvPr>
          <p:cNvSpPr>
            <a:spLocks noChangeArrowheads="1"/>
          </p:cNvSpPr>
          <p:nvPr/>
        </p:nvSpPr>
        <p:spPr bwMode="auto">
          <a:xfrm>
            <a:off x="533400" y="4191000"/>
            <a:ext cx="914400" cy="914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7" name="AutoShape 23">
            <a:hlinkClick r:id="" action="ppaction://hlinkshowjump?jump=nextslide" highlightClick="1">
              <a:snd r:embed="rId7" name="explode.wav"/>
            </a:hlinkClick>
          </p:cNvPr>
          <p:cNvSpPr>
            <a:spLocks noChangeArrowheads="1"/>
          </p:cNvSpPr>
          <p:nvPr/>
        </p:nvSpPr>
        <p:spPr bwMode="auto">
          <a:xfrm>
            <a:off x="533400" y="5562600"/>
            <a:ext cx="914400" cy="914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00748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00748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283" grpId="0"/>
      <p:bldP spid="112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62" name="Group 22"/>
          <p:cNvGrpSpPr>
            <a:grpSpLocks/>
          </p:cNvGrpSpPr>
          <p:nvPr/>
        </p:nvGrpSpPr>
        <p:grpSpPr bwMode="auto">
          <a:xfrm>
            <a:off x="533400" y="533400"/>
            <a:ext cx="3200400" cy="5943600"/>
            <a:chOff x="672" y="240"/>
            <a:chExt cx="2016" cy="3744"/>
          </a:xfrm>
        </p:grpSpPr>
        <p:grpSp>
          <p:nvGrpSpPr>
            <p:cNvPr id="18447" name="Group 20"/>
            <p:cNvGrpSpPr>
              <a:grpSpLocks/>
            </p:cNvGrpSpPr>
            <p:nvPr/>
          </p:nvGrpSpPr>
          <p:grpSpPr bwMode="auto">
            <a:xfrm>
              <a:off x="720" y="288"/>
              <a:ext cx="1920" cy="3648"/>
              <a:chOff x="3024" y="0"/>
              <a:chExt cx="1920" cy="3600"/>
            </a:xfrm>
          </p:grpSpPr>
          <p:grpSp>
            <p:nvGrpSpPr>
              <p:cNvPr id="18449" name="Group 19"/>
              <p:cNvGrpSpPr>
                <a:grpSpLocks/>
              </p:cNvGrpSpPr>
              <p:nvPr/>
            </p:nvGrpSpPr>
            <p:grpSpPr bwMode="auto">
              <a:xfrm>
                <a:off x="3024" y="0"/>
                <a:ext cx="1920" cy="3600"/>
                <a:chOff x="3024" y="0"/>
                <a:chExt cx="1920" cy="3600"/>
              </a:xfrm>
            </p:grpSpPr>
            <p:grpSp>
              <p:nvGrpSpPr>
                <p:cNvPr id="18451" name="Group 18"/>
                <p:cNvGrpSpPr>
                  <a:grpSpLocks/>
                </p:cNvGrpSpPr>
                <p:nvPr/>
              </p:nvGrpSpPr>
              <p:grpSpPr bwMode="auto">
                <a:xfrm>
                  <a:off x="3024" y="0"/>
                  <a:ext cx="1920" cy="3600"/>
                  <a:chOff x="3024" y="0"/>
                  <a:chExt cx="1920" cy="3600"/>
                </a:xfrm>
              </p:grpSpPr>
              <p:pic>
                <p:nvPicPr>
                  <p:cNvPr id="18453" name="Picture 9" descr="LH-Style23Gold-8x10-72dpi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0489"/>
                  <a:stretch>
                    <a:fillRect/>
                  </a:stretch>
                </p:blipFill>
                <p:spPr bwMode="auto">
                  <a:xfrm>
                    <a:off x="3024" y="0"/>
                    <a:ext cx="1920" cy="3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454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2736"/>
                    <a:ext cx="720" cy="4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8452" name="Rectangle 14"/>
                <p:cNvSpPr>
                  <a:spLocks noChangeArrowheads="1"/>
                </p:cNvSpPr>
                <p:nvPr/>
              </p:nvSpPr>
              <p:spPr bwMode="auto">
                <a:xfrm>
                  <a:off x="4272" y="3120"/>
                  <a:ext cx="672" cy="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18450" name="Rectangle 16"/>
              <p:cNvSpPr>
                <a:spLocks noChangeArrowheads="1"/>
              </p:cNvSpPr>
              <p:nvPr/>
            </p:nvSpPr>
            <p:spPr bwMode="auto">
              <a:xfrm>
                <a:off x="4032" y="3504"/>
                <a:ext cx="912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8448" name="Rectangle 21"/>
            <p:cNvSpPr>
              <a:spLocks noChangeArrowheads="1"/>
            </p:cNvSpPr>
            <p:nvPr/>
          </p:nvSpPr>
          <p:spPr bwMode="auto">
            <a:xfrm>
              <a:off x="672" y="240"/>
              <a:ext cx="2016" cy="3744"/>
            </a:xfrm>
            <a:prstGeom prst="rect">
              <a:avLst/>
            </a:prstGeom>
            <a:noFill/>
            <a:ln w="152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5863" name="Line 23"/>
          <p:cNvSpPr>
            <a:spLocks noChangeShapeType="1"/>
          </p:cNvSpPr>
          <p:nvPr/>
        </p:nvSpPr>
        <p:spPr bwMode="auto">
          <a:xfrm>
            <a:off x="2590800" y="2819400"/>
            <a:ext cx="21336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>
            <a:off x="1752600" y="4038600"/>
            <a:ext cx="28956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>
            <a:off x="2362200" y="5105400"/>
            <a:ext cx="21336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4800600" y="533400"/>
            <a:ext cx="4038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>
                <a:solidFill>
                  <a:srgbClr val="0027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κοντές χορδές </a:t>
            </a:r>
          </a:p>
          <a:p>
            <a:pPr algn="ctr" eaLnBrk="1" hangingPunct="1"/>
            <a:r>
              <a:rPr lang="el-GR" altLang="en-US" sz="3600" b="1">
                <a:solidFill>
                  <a:srgbClr val="0027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παράγουν ψηλούς</a:t>
            </a:r>
          </a:p>
          <a:p>
            <a:pPr algn="ctr" eaLnBrk="1" hangingPunct="1"/>
            <a:r>
              <a:rPr lang="el-GR" altLang="en-US" sz="3600" b="1">
                <a:solidFill>
                  <a:srgbClr val="0027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ήχους.</a:t>
            </a:r>
            <a:r>
              <a:rPr lang="el-GR" altLang="en-US" sz="3200" b="1">
                <a:solidFill>
                  <a:srgbClr val="0027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648200" y="2819400"/>
            <a:ext cx="3276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600" b="1">
                <a:solidFill>
                  <a:srgbClr val="0027A4"/>
                </a:solidFill>
              </a:rPr>
              <a:t> κοντές χορδές </a:t>
            </a:r>
          </a:p>
          <a:p>
            <a:pPr eaLnBrk="1" hangingPunct="1"/>
            <a:endParaRPr lang="el-GR" altLang="en-US" sz="3200" b="1">
              <a:solidFill>
                <a:srgbClr val="0027A4"/>
              </a:solidFill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648200" y="4495800"/>
            <a:ext cx="365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600" b="1">
                <a:solidFill>
                  <a:srgbClr val="0027A4"/>
                </a:solidFill>
              </a:rPr>
              <a:t> μακριές χορδές </a:t>
            </a:r>
          </a:p>
          <a:p>
            <a:pPr eaLnBrk="1" hangingPunct="1"/>
            <a:endParaRPr lang="el-GR" altLang="en-US" sz="3200" b="1">
              <a:solidFill>
                <a:srgbClr val="0027A4"/>
              </a:solidFill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4648200" y="5562600"/>
            <a:ext cx="2209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600" b="1">
                <a:solidFill>
                  <a:srgbClr val="0027A4"/>
                </a:solidFill>
              </a:rPr>
              <a:t> αντηχείο </a:t>
            </a:r>
          </a:p>
          <a:p>
            <a:pPr eaLnBrk="1" hangingPunct="1"/>
            <a:endParaRPr lang="el-GR" altLang="en-US" sz="3200" b="1">
              <a:solidFill>
                <a:srgbClr val="0027A4"/>
              </a:solidFill>
            </a:endParaRPr>
          </a:p>
        </p:txBody>
      </p:sp>
      <p:pic>
        <p:nvPicPr>
          <p:cNvPr id="35873" name="Picture 33" descr="Rocki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44585">
            <a:off x="2362200" y="2438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78" name="Group 38"/>
          <p:cNvGrpSpPr>
            <a:grpSpLocks/>
          </p:cNvGrpSpPr>
          <p:nvPr/>
        </p:nvGrpSpPr>
        <p:grpSpPr bwMode="auto">
          <a:xfrm>
            <a:off x="4038600" y="990600"/>
            <a:ext cx="838200" cy="838200"/>
            <a:chOff x="4944" y="1152"/>
            <a:chExt cx="528" cy="528"/>
          </a:xfrm>
        </p:grpSpPr>
        <p:sp>
          <p:nvSpPr>
            <p:cNvPr id="18445" name="Oval 35"/>
            <p:cNvSpPr>
              <a:spLocks noChangeArrowheads="1"/>
            </p:cNvSpPr>
            <p:nvPr/>
          </p:nvSpPr>
          <p:spPr bwMode="auto">
            <a:xfrm>
              <a:off x="4944" y="1152"/>
              <a:ext cx="528" cy="52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18446" name="Picture 37" descr="Q_SMAL~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1248"/>
              <a:ext cx="1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79" name="AutoShape 3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467600" y="5334000"/>
            <a:ext cx="1219200" cy="12192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96982" y="6509143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00748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5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43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1.85185E-6 C -0.01388 0.03194 -0.0276 0.06389 -0.04253 0.08009 C -0.05746 0.0963 -0.07534 0.09838 -0.08993 0.09676 C -0.10451 0.09514 -0.12048 0.08287 -0.13003 0.07014 C -0.13958 0.05741 -0.14444 0.02569 -0.14739 0.02014 " pathEditMode="relative" ptsTypes="aaaaA">
                                      <p:cBhvr>
                                        <p:cTn id="61" dur="20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00748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63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6" grpId="0"/>
      <p:bldP spid="35867" grpId="0"/>
      <p:bldP spid="35868" grpId="0"/>
      <p:bldP spid="358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560618" y="609600"/>
            <a:ext cx="504998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4800" b="1" dirty="0" smtClean="0">
                <a:solidFill>
                  <a:srgbClr val="CC0000"/>
                </a:solidFill>
              </a:rPr>
              <a:t>Χαρακτηριστικά</a:t>
            </a:r>
            <a:endParaRPr lang="el-GR" altLang="en-US" sz="4800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el-GR" altLang="en-US" sz="4800" b="1" dirty="0">
                <a:solidFill>
                  <a:srgbClr val="CC0000"/>
                </a:solidFill>
                <a:latin typeface="Arial" panose="020B0604020202020204" pitchFamily="34" charset="0"/>
              </a:rPr>
              <a:t>των ήχων:</a:t>
            </a:r>
            <a:endParaRPr lang="en-US" altLang="en-US" sz="4800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l-GR" altLang="en-US" sz="3200" b="1" dirty="0">
                <a:solidFill>
                  <a:srgbClr val="CC0000"/>
                </a:solidFill>
                <a:latin typeface="Arial" panose="020B0604020202020204" pitchFamily="34" charset="0"/>
              </a:rPr>
              <a:t>     </a:t>
            </a:r>
            <a:endParaRPr lang="en-US" altLang="en-US" sz="32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72300" y="4726421"/>
            <a:ext cx="8690699" cy="161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600" b="1" dirty="0">
                <a:solidFill>
                  <a:srgbClr val="CC0000"/>
                </a:solidFill>
              </a:rPr>
              <a:t>Η χροιά του </a:t>
            </a:r>
            <a:r>
              <a:rPr lang="el-GR" altLang="en-US" sz="3600" b="1" dirty="0" smtClean="0">
                <a:solidFill>
                  <a:srgbClr val="CC0000"/>
                </a:solidFill>
              </a:rPr>
              <a:t>ήχου: η ποιότητα του </a:t>
            </a:r>
          </a:p>
          <a:p>
            <a:pPr eaLnBrk="1" hangingPunct="1"/>
            <a:r>
              <a:rPr lang="el-GR" altLang="en-US" sz="36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ήχου που μας βοηθά να προσδιορίσουμε </a:t>
            </a:r>
          </a:p>
          <a:p>
            <a:pPr eaLnBrk="1" hangingPunct="1"/>
            <a:r>
              <a:rPr lang="el-GR" altLang="en-US" sz="36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ποια είναι η πηγή του.</a:t>
            </a:r>
            <a:endParaRPr lang="en-US" altLang="en-US" sz="32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72301" y="3179763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600" b="1" dirty="0">
                <a:solidFill>
                  <a:srgbClr val="CC0000"/>
                </a:solidFill>
              </a:rPr>
              <a:t>Η ένταση του </a:t>
            </a:r>
            <a:r>
              <a:rPr lang="el-GR" altLang="en-US" sz="3600" b="1" dirty="0" smtClean="0">
                <a:solidFill>
                  <a:srgbClr val="CC0000"/>
                </a:solidFill>
              </a:rPr>
              <a:t>ήχου</a:t>
            </a:r>
            <a:r>
              <a:rPr lang="el-GR" altLang="en-US" sz="3200" b="1" dirty="0" smtClean="0">
                <a:solidFill>
                  <a:srgbClr val="CC0000"/>
                </a:solidFill>
              </a:rPr>
              <a:t>: δυνατά - σιγανά </a:t>
            </a:r>
            <a:endParaRPr lang="en-US" altLang="en-US" sz="3200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l-GR" altLang="en-US" sz="3200" b="1" dirty="0">
                <a:solidFill>
                  <a:srgbClr val="CC0000"/>
                </a:solidFill>
                <a:latin typeface="Arial" panose="020B0604020202020204" pitchFamily="34" charset="0"/>
              </a:rPr>
              <a:t>     </a:t>
            </a:r>
            <a:endParaRPr lang="en-US" altLang="en-US" sz="32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-38100" y="3998913"/>
            <a:ext cx="9182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 dirty="0">
                <a:solidFill>
                  <a:srgbClr val="CC0000"/>
                </a:solidFill>
              </a:rPr>
              <a:t> </a:t>
            </a:r>
            <a:r>
              <a:rPr lang="el-GR" altLang="en-US" sz="3600" b="1" dirty="0">
                <a:solidFill>
                  <a:srgbClr val="CC0000"/>
                </a:solidFill>
              </a:rPr>
              <a:t>Το ύψος του </a:t>
            </a:r>
            <a:r>
              <a:rPr lang="el-GR" altLang="en-US" sz="3600" b="1" dirty="0" smtClean="0">
                <a:solidFill>
                  <a:srgbClr val="CC0000"/>
                </a:solidFill>
              </a:rPr>
              <a:t>ήχου: ψηλός-χαμηλός</a:t>
            </a:r>
            <a:endParaRPr lang="en-US" altLang="en-US" sz="3600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l-GR" altLang="en-US" sz="3200" b="1" dirty="0">
                <a:solidFill>
                  <a:srgbClr val="CC0000"/>
                </a:solidFill>
                <a:latin typeface="Arial" panose="020B0604020202020204" pitchFamily="34" charset="0"/>
              </a:rPr>
              <a:t>     </a:t>
            </a:r>
            <a:endParaRPr lang="en-US" altLang="en-US" sz="32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48137" name="Picture 9" descr="RED_FL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73" y="2078326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 descr="TO_THE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910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13" descr="pink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96" y="230685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14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127000">
            <a:solidFill>
              <a:srgbClr val="A00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5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127000">
            <a:solidFill>
              <a:srgbClr val="A00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144" name="Picture 16" descr="j023626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16" y="1852829"/>
            <a:ext cx="143009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Smiley Face Clip Art Thumbs Up | Clipart library - Free Clipart 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923"/>
            <a:ext cx="3958501" cy="332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eft Arrow 12">
            <a:hlinkClick r:id="rId8" action="ppaction://hlinksldjump"/>
          </p:cNvPr>
          <p:cNvSpPr/>
          <p:nvPr/>
        </p:nvSpPr>
        <p:spPr>
          <a:xfrm rot="10800000">
            <a:off x="7315199" y="5948434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ircle/>
    <p:sndAc>
      <p:stSnd>
        <p:snd r:embed="rId2" name="Ragtime-for-Bedtime[1]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4" name="Group 8"/>
          <p:cNvGrpSpPr>
            <a:grpSpLocks/>
          </p:cNvGrpSpPr>
          <p:nvPr/>
        </p:nvGrpSpPr>
        <p:grpSpPr bwMode="auto">
          <a:xfrm>
            <a:off x="9144000" y="381000"/>
            <a:ext cx="1676400" cy="2805113"/>
            <a:chOff x="1776" y="1248"/>
            <a:chExt cx="1056" cy="1767"/>
          </a:xfrm>
        </p:grpSpPr>
        <p:pic>
          <p:nvPicPr>
            <p:cNvPr id="19463" name="Picture 5" descr="UNICYC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920"/>
              <a:ext cx="981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7" descr="frog2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3865">
              <a:off x="1968" y="1248"/>
              <a:ext cx="864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-204788" y="595313"/>
            <a:ext cx="434340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600" b="1">
                <a:solidFill>
                  <a:srgbClr val="0027A4"/>
                </a:solidFill>
              </a:rPr>
              <a:t> </a:t>
            </a:r>
            <a:r>
              <a:rPr lang="el-GR" altLang="en-US" sz="66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l-GR" altLang="en-US" sz="6600" b="1">
                <a:solidFill>
                  <a:srgbClr val="33CC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altLang="en-US" sz="6600" b="1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l-GR" altLang="en-US" sz="6600" b="1">
                <a:solidFill>
                  <a:srgbClr val="00CC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l-GR" altLang="en-US" sz="6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l-GR" altLang="en-US" sz="6600" b="1">
                <a:solidFill>
                  <a:srgbClr val="01B7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altLang="en-US" sz="6600" b="1">
                <a:solidFill>
                  <a:srgbClr val="0027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el-GR" altLang="en-US" sz="3600" b="1">
                <a:solidFill>
                  <a:srgbClr val="0027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n-US" sz="3200" b="1">
              <a:solidFill>
                <a:srgbClr val="0027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826" name="Picture 10" descr="Pedal Har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Rocki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44585">
            <a:off x="6781800" y="1981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14400" y="3429000"/>
            <a:ext cx="1981200" cy="1752600"/>
          </a:xfrm>
          <a:prstGeom prst="actionButtonForwardNex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14815E-6 L -1.20833 0.06667 " pathEditMode="relative" ptsTypes="AA">
                                      <p:cBhvr>
                                        <p:cTn id="6" dur="5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 ptsTypes="">
                                      <p:cBhvr>
                                        <p:cTn id="8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-0.01389 0.03195 -0.0276 0.06389 -0.04254 0.0801 C -0.05747 0.0963 -0.07535 0.09838 -0.08993 0.09676 C -0.10451 0.09514 -0.12049 0.08287 -0.13004 0.07014 C -0.13958 0.05741 -0.14445 0.0257 -0.1474 0.0201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00748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  <p:bldP spid="3482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5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304800" y="228600"/>
            <a:ext cx="8458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 dirty="0" smtClean="0">
                <a:solidFill>
                  <a:srgbClr val="CC0000"/>
                </a:solidFill>
              </a:rPr>
              <a:t>10. </a:t>
            </a:r>
            <a:r>
              <a:rPr lang="el-GR" altLang="en-US" sz="3200" b="1" dirty="0">
                <a:solidFill>
                  <a:srgbClr val="CC0000"/>
                </a:solidFill>
              </a:rPr>
              <a:t>Η Μαρία έφτιαξε με  καλάμι έναν </a:t>
            </a:r>
          </a:p>
          <a:p>
            <a:pPr eaLnBrk="1" hangingPunct="1"/>
            <a:r>
              <a:rPr lang="el-GR" altLang="en-US" sz="3200" b="1" dirty="0">
                <a:solidFill>
                  <a:srgbClr val="CC0000"/>
                </a:solidFill>
              </a:rPr>
              <a:t>    αυτοσχέδιο αυλό με μια τρύπα μόνο.</a:t>
            </a:r>
          </a:p>
          <a:p>
            <a:pPr eaLnBrk="1" hangingPunct="1"/>
            <a:r>
              <a:rPr lang="el-GR" altLang="en-US" sz="3200" b="1" dirty="0">
                <a:solidFill>
                  <a:srgbClr val="CC0000"/>
                </a:solidFill>
                <a:latin typeface="Arial" panose="020B0604020202020204" pitchFamily="34" charset="0"/>
              </a:rPr>
              <a:t>     Αν φυσήξει σταθερά, πόσους μουσι</a:t>
            </a:r>
            <a:r>
              <a:rPr lang="el-GR" altLang="en-US" sz="3200" b="1" dirty="0">
                <a:solidFill>
                  <a:srgbClr val="CC0000"/>
                </a:solidFill>
              </a:rPr>
              <a:t>κ</a:t>
            </a:r>
            <a:r>
              <a:rPr lang="el-GR" altLang="en-US" sz="3200" b="1" dirty="0">
                <a:solidFill>
                  <a:srgbClr val="CC0000"/>
                </a:solidFill>
                <a:latin typeface="Arial" panose="020B0604020202020204" pitchFamily="34" charset="0"/>
              </a:rPr>
              <a:t>ούς</a:t>
            </a:r>
          </a:p>
          <a:p>
            <a:pPr eaLnBrk="1" hangingPunct="1"/>
            <a:r>
              <a:rPr lang="el-GR" altLang="en-US" sz="3200" b="1" dirty="0">
                <a:solidFill>
                  <a:srgbClr val="CC0000"/>
                </a:solidFill>
                <a:latin typeface="Arial" panose="020B0604020202020204" pitchFamily="34" charset="0"/>
              </a:rPr>
              <a:t>     ήχους μπορεί να δημιουργήσει </a:t>
            </a:r>
            <a:r>
              <a:rPr lang="en-US" altLang="en-US" sz="3200" b="1" dirty="0">
                <a:solidFill>
                  <a:srgbClr val="CC0000"/>
                </a:solidFill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20504" name="AutoShape 24">
            <a:hlinkClick r:id="" action="ppaction://hlinkshowjump?jump=nextslide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1219200" y="5181600"/>
            <a:ext cx="1066800" cy="990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1066800" y="4114800"/>
            <a:ext cx="129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/>
              <a:t>Ένα</a:t>
            </a:r>
          </a:p>
          <a:p>
            <a:pPr algn="ctr" eaLnBrk="1" hangingPunct="1"/>
            <a:r>
              <a:rPr lang="el-GR" altLang="en-US" sz="2800" b="1"/>
              <a:t>ήχο</a:t>
            </a:r>
            <a:endParaRPr lang="en-GB" altLang="en-US" sz="2800" b="1"/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3886200" y="4114800"/>
            <a:ext cx="129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/>
              <a:t>Δύο</a:t>
            </a:r>
          </a:p>
          <a:p>
            <a:pPr algn="ctr" eaLnBrk="1" hangingPunct="1"/>
            <a:r>
              <a:rPr lang="el-GR" altLang="en-US" sz="2800" b="1"/>
              <a:t>ήχους</a:t>
            </a:r>
            <a:endParaRPr lang="en-GB" altLang="en-US" sz="2800" b="1"/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6629400" y="4038600"/>
            <a:ext cx="129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/>
              <a:t>Τρεις</a:t>
            </a:r>
          </a:p>
          <a:p>
            <a:pPr algn="ctr" eaLnBrk="1" hangingPunct="1"/>
            <a:r>
              <a:rPr lang="el-GR" altLang="en-US" sz="2800" b="1"/>
              <a:t>ήχους</a:t>
            </a:r>
            <a:endParaRPr lang="en-GB" altLang="en-US" sz="2800" b="1"/>
          </a:p>
        </p:txBody>
      </p:sp>
      <p:grpSp>
        <p:nvGrpSpPr>
          <p:cNvPr id="20517" name="Group 37"/>
          <p:cNvGrpSpPr>
            <a:grpSpLocks/>
          </p:cNvGrpSpPr>
          <p:nvPr/>
        </p:nvGrpSpPr>
        <p:grpSpPr bwMode="auto">
          <a:xfrm>
            <a:off x="457200" y="2819400"/>
            <a:ext cx="8153400" cy="685800"/>
            <a:chOff x="288" y="1776"/>
            <a:chExt cx="5136" cy="432"/>
          </a:xfrm>
        </p:grpSpPr>
        <p:grpSp>
          <p:nvGrpSpPr>
            <p:cNvPr id="23562" name="Group 22"/>
            <p:cNvGrpSpPr>
              <a:grpSpLocks/>
            </p:cNvGrpSpPr>
            <p:nvPr/>
          </p:nvGrpSpPr>
          <p:grpSpPr bwMode="auto">
            <a:xfrm>
              <a:off x="288" y="1776"/>
              <a:ext cx="5136" cy="432"/>
              <a:chOff x="864" y="864"/>
              <a:chExt cx="5616" cy="480"/>
            </a:xfrm>
          </p:grpSpPr>
          <p:sp>
            <p:nvSpPr>
              <p:cNvPr id="23564" name="AutoShape 21"/>
              <p:cNvSpPr>
                <a:spLocks noChangeArrowheads="1"/>
              </p:cNvSpPr>
              <p:nvPr/>
            </p:nvSpPr>
            <p:spPr bwMode="auto">
              <a:xfrm rot="-3282935">
                <a:off x="1218" y="861"/>
                <a:ext cx="144" cy="5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0872C"/>
                  </a:gs>
                  <a:gs pos="100000">
                    <a:srgbClr val="4A3E14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23565" name="Group 20"/>
              <p:cNvGrpSpPr>
                <a:grpSpLocks/>
              </p:cNvGrpSpPr>
              <p:nvPr/>
            </p:nvGrpSpPr>
            <p:grpSpPr bwMode="auto">
              <a:xfrm>
                <a:off x="864" y="864"/>
                <a:ext cx="5616" cy="480"/>
                <a:chOff x="0" y="960"/>
                <a:chExt cx="5616" cy="480"/>
              </a:xfrm>
            </p:grpSpPr>
            <p:grpSp>
              <p:nvGrpSpPr>
                <p:cNvPr id="23566" name="Group 16"/>
                <p:cNvGrpSpPr>
                  <a:grpSpLocks/>
                </p:cNvGrpSpPr>
                <p:nvPr/>
              </p:nvGrpSpPr>
              <p:grpSpPr bwMode="auto">
                <a:xfrm>
                  <a:off x="0" y="960"/>
                  <a:ext cx="5616" cy="480"/>
                  <a:chOff x="336" y="768"/>
                  <a:chExt cx="5616" cy="816"/>
                </a:xfrm>
              </p:grpSpPr>
              <p:sp>
                <p:nvSpPr>
                  <p:cNvPr id="23568" name="AutoShape 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6" y="768"/>
                    <a:ext cx="764" cy="816"/>
                  </a:xfrm>
                  <a:prstGeom prst="rtTriangle">
                    <a:avLst/>
                  </a:prstGeom>
                  <a:gradFill rotWithShape="1">
                    <a:gsLst>
                      <a:gs pos="0">
                        <a:srgbClr val="5D501E"/>
                      </a:gs>
                      <a:gs pos="50000">
                        <a:srgbClr val="CAAC40"/>
                      </a:gs>
                      <a:gs pos="100000">
                        <a:srgbClr val="5D501E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333333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2356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912" y="768"/>
                    <a:ext cx="5040" cy="816"/>
                    <a:chOff x="240" y="1440"/>
                    <a:chExt cx="5520" cy="1920"/>
                  </a:xfrm>
                </p:grpSpPr>
                <p:sp>
                  <p:nvSpPr>
                    <p:cNvPr id="23570" name="AutoShape 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040" y="-360"/>
                      <a:ext cx="1920" cy="5520"/>
                    </a:xfrm>
                    <a:prstGeom prst="can">
                      <a:avLst>
                        <a:gd name="adj" fmla="val 18435"/>
                      </a:avLst>
                    </a:prstGeom>
                    <a:gradFill rotWithShape="1">
                      <a:gsLst>
                        <a:gs pos="0">
                          <a:srgbClr val="5D501E"/>
                        </a:gs>
                        <a:gs pos="50000">
                          <a:srgbClr val="CAAC40"/>
                        </a:gs>
                        <a:gs pos="100000">
                          <a:srgbClr val="5D501E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23571" name="Oval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2" y="1696"/>
                      <a:ext cx="219" cy="1520"/>
                    </a:xfrm>
                    <a:prstGeom prst="ellipse">
                      <a:avLst/>
                    </a:prstGeom>
                    <a:solidFill>
                      <a:srgbClr val="361E0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sp>
              <p:nvSpPr>
                <p:cNvPr id="23567" name="Oval 19"/>
                <p:cNvSpPr>
                  <a:spLocks noChangeArrowheads="1"/>
                </p:cNvSpPr>
                <p:nvPr/>
              </p:nvSpPr>
              <p:spPr bwMode="auto">
                <a:xfrm>
                  <a:off x="2784" y="960"/>
                  <a:ext cx="336" cy="144"/>
                </a:xfrm>
                <a:prstGeom prst="ellipse">
                  <a:avLst/>
                </a:prstGeom>
                <a:solidFill>
                  <a:srgbClr val="361E0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rgbClr val="333333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23563" name="Rectangle 33"/>
            <p:cNvSpPr>
              <a:spLocks noChangeArrowheads="1"/>
            </p:cNvSpPr>
            <p:nvPr/>
          </p:nvSpPr>
          <p:spPr bwMode="auto">
            <a:xfrm>
              <a:off x="912" y="1776"/>
              <a:ext cx="229" cy="79"/>
            </a:xfrm>
            <a:prstGeom prst="rect">
              <a:avLst/>
            </a:prstGeom>
            <a:solidFill>
              <a:srgbClr val="4A40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518" name="AutoShape 38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038600" y="5181600"/>
            <a:ext cx="1066800" cy="990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19" name="AutoShape 39">
            <a:hlinkClick r:id="" action="ppaction://hlinkshowjump?jump=nextslide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6781800" y="5181600"/>
            <a:ext cx="1066800" cy="990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03885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3" grpId="0"/>
      <p:bldP spid="20509" grpId="0"/>
      <p:bldP spid="20511" grpId="0"/>
      <p:bldP spid="205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21" name="Picture 37" descr="j02275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5146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1828800" y="2286000"/>
            <a:ext cx="2590800" cy="304800"/>
            <a:chOff x="288" y="1776"/>
            <a:chExt cx="5136" cy="432"/>
          </a:xfrm>
        </p:grpSpPr>
        <p:grpSp>
          <p:nvGrpSpPr>
            <p:cNvPr id="24608" name="Group 5"/>
            <p:cNvGrpSpPr>
              <a:grpSpLocks/>
            </p:cNvGrpSpPr>
            <p:nvPr/>
          </p:nvGrpSpPr>
          <p:grpSpPr bwMode="auto">
            <a:xfrm>
              <a:off x="288" y="1776"/>
              <a:ext cx="5136" cy="432"/>
              <a:chOff x="864" y="864"/>
              <a:chExt cx="5616" cy="480"/>
            </a:xfrm>
          </p:grpSpPr>
          <p:sp>
            <p:nvSpPr>
              <p:cNvPr id="24610" name="AutoShape 6"/>
              <p:cNvSpPr>
                <a:spLocks noChangeArrowheads="1"/>
              </p:cNvSpPr>
              <p:nvPr/>
            </p:nvSpPr>
            <p:spPr bwMode="auto">
              <a:xfrm rot="-3282935">
                <a:off x="1218" y="861"/>
                <a:ext cx="144" cy="5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0872C"/>
                  </a:gs>
                  <a:gs pos="100000">
                    <a:srgbClr val="4A3E14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24611" name="Group 7"/>
              <p:cNvGrpSpPr>
                <a:grpSpLocks/>
              </p:cNvGrpSpPr>
              <p:nvPr/>
            </p:nvGrpSpPr>
            <p:grpSpPr bwMode="auto">
              <a:xfrm>
                <a:off x="864" y="864"/>
                <a:ext cx="5616" cy="480"/>
                <a:chOff x="0" y="960"/>
                <a:chExt cx="5616" cy="480"/>
              </a:xfrm>
            </p:grpSpPr>
            <p:grpSp>
              <p:nvGrpSpPr>
                <p:cNvPr id="24612" name="Group 8"/>
                <p:cNvGrpSpPr>
                  <a:grpSpLocks/>
                </p:cNvGrpSpPr>
                <p:nvPr/>
              </p:nvGrpSpPr>
              <p:grpSpPr bwMode="auto">
                <a:xfrm>
                  <a:off x="0" y="960"/>
                  <a:ext cx="5616" cy="480"/>
                  <a:chOff x="336" y="768"/>
                  <a:chExt cx="5616" cy="816"/>
                </a:xfrm>
              </p:grpSpPr>
              <p:sp>
                <p:nvSpPr>
                  <p:cNvPr id="24614" name="AutoShape 9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6" y="768"/>
                    <a:ext cx="764" cy="816"/>
                  </a:xfrm>
                  <a:prstGeom prst="rtTriangle">
                    <a:avLst/>
                  </a:prstGeom>
                  <a:gradFill rotWithShape="1">
                    <a:gsLst>
                      <a:gs pos="0">
                        <a:srgbClr val="5D501E"/>
                      </a:gs>
                      <a:gs pos="50000">
                        <a:srgbClr val="CAAC40"/>
                      </a:gs>
                      <a:gs pos="100000">
                        <a:srgbClr val="5D501E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333333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24615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912" y="768"/>
                    <a:ext cx="5040" cy="816"/>
                    <a:chOff x="240" y="1440"/>
                    <a:chExt cx="5520" cy="1920"/>
                  </a:xfrm>
                </p:grpSpPr>
                <p:sp>
                  <p:nvSpPr>
                    <p:cNvPr id="24616" name="AutoShape 1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040" y="-360"/>
                      <a:ext cx="1920" cy="5520"/>
                    </a:xfrm>
                    <a:prstGeom prst="can">
                      <a:avLst>
                        <a:gd name="adj" fmla="val 18435"/>
                      </a:avLst>
                    </a:prstGeom>
                    <a:gradFill rotWithShape="1">
                      <a:gsLst>
                        <a:gs pos="0">
                          <a:srgbClr val="5D501E"/>
                        </a:gs>
                        <a:gs pos="50000">
                          <a:srgbClr val="CAAC40"/>
                        </a:gs>
                        <a:gs pos="100000">
                          <a:srgbClr val="5D501E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24617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2" y="1696"/>
                      <a:ext cx="219" cy="1520"/>
                    </a:xfrm>
                    <a:prstGeom prst="ellipse">
                      <a:avLst/>
                    </a:prstGeom>
                    <a:solidFill>
                      <a:srgbClr val="361E0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sp>
              <p:nvSpPr>
                <p:cNvPr id="24613" name="Oval 13"/>
                <p:cNvSpPr>
                  <a:spLocks noChangeArrowheads="1"/>
                </p:cNvSpPr>
                <p:nvPr/>
              </p:nvSpPr>
              <p:spPr bwMode="auto">
                <a:xfrm>
                  <a:off x="2784" y="960"/>
                  <a:ext cx="336" cy="144"/>
                </a:xfrm>
                <a:prstGeom prst="ellipse">
                  <a:avLst/>
                </a:prstGeom>
                <a:solidFill>
                  <a:srgbClr val="361E0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rgbClr val="333333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24609" name="Rectangle 14"/>
            <p:cNvSpPr>
              <a:spLocks noChangeArrowheads="1"/>
            </p:cNvSpPr>
            <p:nvPr/>
          </p:nvSpPr>
          <p:spPr bwMode="auto">
            <a:xfrm>
              <a:off x="912" y="1776"/>
              <a:ext cx="229" cy="79"/>
            </a:xfrm>
            <a:prstGeom prst="rect">
              <a:avLst/>
            </a:prstGeom>
            <a:solidFill>
              <a:srgbClr val="4A40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42053" name="Picture 69" descr="j02275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5146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55" name="Rectangle 71"/>
          <p:cNvSpPr>
            <a:spLocks noChangeArrowheads="1"/>
          </p:cNvSpPr>
          <p:nvPr/>
        </p:nvSpPr>
        <p:spPr bwMode="auto">
          <a:xfrm>
            <a:off x="4800600" y="2057400"/>
            <a:ext cx="4038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την τρύπα ανοικτή</a:t>
            </a:r>
          </a:p>
          <a:p>
            <a:pPr eaLnBrk="1" hangingPunct="1"/>
            <a:r>
              <a:rPr lang="el-GR" altLang="en-US" sz="28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παράγεται ένας ήχος.</a:t>
            </a:r>
            <a:endParaRPr lang="en-US" altLang="en-US" sz="2800" b="1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056" name="Group 72"/>
          <p:cNvGrpSpPr>
            <a:grpSpLocks/>
          </p:cNvGrpSpPr>
          <p:nvPr/>
        </p:nvGrpSpPr>
        <p:grpSpPr bwMode="auto">
          <a:xfrm>
            <a:off x="5181600" y="533400"/>
            <a:ext cx="838200" cy="838200"/>
            <a:chOff x="4944" y="1152"/>
            <a:chExt cx="528" cy="528"/>
          </a:xfrm>
        </p:grpSpPr>
        <p:sp>
          <p:nvSpPr>
            <p:cNvPr id="24606" name="Oval 73"/>
            <p:cNvSpPr>
              <a:spLocks noChangeArrowheads="1"/>
            </p:cNvSpPr>
            <p:nvPr/>
          </p:nvSpPr>
          <p:spPr bwMode="auto">
            <a:xfrm>
              <a:off x="4944" y="1152"/>
              <a:ext cx="528" cy="52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24607" name="Picture 74" descr="Q_SMAL~1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1248"/>
              <a:ext cx="1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69" name="Group 85"/>
          <p:cNvGrpSpPr>
            <a:grpSpLocks/>
          </p:cNvGrpSpPr>
          <p:nvPr/>
        </p:nvGrpSpPr>
        <p:grpSpPr bwMode="auto">
          <a:xfrm rot="-815912">
            <a:off x="4191000" y="5410200"/>
            <a:ext cx="609600" cy="914400"/>
            <a:chOff x="3600" y="576"/>
            <a:chExt cx="1200" cy="1776"/>
          </a:xfrm>
        </p:grpSpPr>
        <p:sp>
          <p:nvSpPr>
            <p:cNvPr id="24603" name="Oval 82"/>
            <p:cNvSpPr>
              <a:spLocks noChangeArrowheads="1"/>
            </p:cNvSpPr>
            <p:nvPr/>
          </p:nvSpPr>
          <p:spPr bwMode="auto">
            <a:xfrm>
              <a:off x="3600" y="1632"/>
              <a:ext cx="864" cy="720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604" name="Line 83"/>
            <p:cNvSpPr>
              <a:spLocks noChangeShapeType="1"/>
            </p:cNvSpPr>
            <p:nvPr/>
          </p:nvSpPr>
          <p:spPr bwMode="auto">
            <a:xfrm flipH="1" flipV="1">
              <a:off x="4368" y="576"/>
              <a:ext cx="48" cy="1440"/>
            </a:xfrm>
            <a:prstGeom prst="line">
              <a:avLst/>
            </a:prstGeom>
            <a:noFill/>
            <a:ln w="1016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Arc 84"/>
            <p:cNvSpPr>
              <a:spLocks/>
            </p:cNvSpPr>
            <p:nvPr/>
          </p:nvSpPr>
          <p:spPr bwMode="auto">
            <a:xfrm>
              <a:off x="4368" y="624"/>
              <a:ext cx="432" cy="627"/>
            </a:xfrm>
            <a:custGeom>
              <a:avLst/>
              <a:gdLst>
                <a:gd name="T0" fmla="*/ 0 w 21600"/>
                <a:gd name="T1" fmla="*/ 0 h 28199"/>
                <a:gd name="T2" fmla="*/ 411 w 21600"/>
                <a:gd name="T3" fmla="*/ 627 h 28199"/>
                <a:gd name="T4" fmla="*/ 0 w 21600"/>
                <a:gd name="T5" fmla="*/ 480 h 281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8199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839"/>
                    <a:pt x="21251" y="26066"/>
                    <a:pt x="20567" y="28199"/>
                  </a:cubicBezTo>
                </a:path>
                <a:path w="21600" h="28199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839"/>
                    <a:pt x="21251" y="26066"/>
                    <a:pt x="20567" y="28199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70" name="Rectangle 86"/>
          <p:cNvSpPr>
            <a:spLocks noChangeArrowheads="1"/>
          </p:cNvSpPr>
          <p:nvPr/>
        </p:nvSpPr>
        <p:spPr bwMode="auto">
          <a:xfrm>
            <a:off x="5943600" y="381000"/>
            <a:ext cx="2895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200" b="1">
                <a:solidFill>
                  <a:srgbClr val="01855C"/>
                </a:solidFill>
              </a:rPr>
              <a:t>Χρειάζεσαι </a:t>
            </a:r>
          </a:p>
          <a:p>
            <a:pPr eaLnBrk="1" hangingPunct="1"/>
            <a:r>
              <a:rPr lang="el-GR" altLang="en-US" sz="3200" b="1">
                <a:solidFill>
                  <a:srgbClr val="01855C"/>
                </a:solidFill>
              </a:rPr>
              <a:t>λίγη βοήθεια!</a:t>
            </a:r>
            <a:r>
              <a:rPr lang="el-GR" altLang="en-US" sz="3200" b="1">
                <a:solidFill>
                  <a:srgbClr val="CC0000"/>
                </a:solidFill>
              </a:rPr>
              <a:t> </a:t>
            </a:r>
          </a:p>
          <a:p>
            <a:pPr eaLnBrk="1" hangingPunct="1"/>
            <a:endParaRPr lang="en-US" altLang="en-US" sz="3200" b="1">
              <a:solidFill>
                <a:srgbClr val="CC0000"/>
              </a:solidFill>
            </a:endParaRPr>
          </a:p>
        </p:txBody>
      </p:sp>
      <p:sp>
        <p:nvSpPr>
          <p:cNvPr id="42071" name="Rectangle 87"/>
          <p:cNvSpPr>
            <a:spLocks noChangeArrowheads="1"/>
          </p:cNvSpPr>
          <p:nvPr/>
        </p:nvSpPr>
        <p:spPr bwMode="auto">
          <a:xfrm>
            <a:off x="4648200" y="4572000"/>
            <a:ext cx="403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την τρύπα κλειστή</a:t>
            </a:r>
          </a:p>
          <a:p>
            <a:pPr eaLnBrk="1" hangingPunct="1"/>
            <a:r>
              <a:rPr lang="el-GR" altLang="en-US" sz="2800" b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παράγεται άλλος ήχος.</a:t>
            </a:r>
            <a:endParaRPr lang="en-US" altLang="en-US" sz="2800" b="1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072" name="Group 88"/>
          <p:cNvGrpSpPr>
            <a:grpSpLocks/>
          </p:cNvGrpSpPr>
          <p:nvPr/>
        </p:nvGrpSpPr>
        <p:grpSpPr bwMode="auto">
          <a:xfrm>
            <a:off x="1828800" y="5334000"/>
            <a:ext cx="2590800" cy="304800"/>
            <a:chOff x="288" y="1776"/>
            <a:chExt cx="5136" cy="432"/>
          </a:xfrm>
        </p:grpSpPr>
        <p:grpSp>
          <p:nvGrpSpPr>
            <p:cNvPr id="24593" name="Group 89"/>
            <p:cNvGrpSpPr>
              <a:grpSpLocks/>
            </p:cNvGrpSpPr>
            <p:nvPr/>
          </p:nvGrpSpPr>
          <p:grpSpPr bwMode="auto">
            <a:xfrm>
              <a:off x="288" y="1776"/>
              <a:ext cx="5136" cy="432"/>
              <a:chOff x="864" y="864"/>
              <a:chExt cx="5616" cy="480"/>
            </a:xfrm>
          </p:grpSpPr>
          <p:sp>
            <p:nvSpPr>
              <p:cNvPr id="24595" name="AutoShape 90"/>
              <p:cNvSpPr>
                <a:spLocks noChangeArrowheads="1"/>
              </p:cNvSpPr>
              <p:nvPr/>
            </p:nvSpPr>
            <p:spPr bwMode="auto">
              <a:xfrm rot="-3282935">
                <a:off x="1218" y="861"/>
                <a:ext cx="144" cy="54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A0872C"/>
                  </a:gs>
                  <a:gs pos="100000">
                    <a:srgbClr val="4A3E14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24596" name="Group 91"/>
              <p:cNvGrpSpPr>
                <a:grpSpLocks/>
              </p:cNvGrpSpPr>
              <p:nvPr/>
            </p:nvGrpSpPr>
            <p:grpSpPr bwMode="auto">
              <a:xfrm>
                <a:off x="864" y="864"/>
                <a:ext cx="5616" cy="480"/>
                <a:chOff x="0" y="960"/>
                <a:chExt cx="5616" cy="480"/>
              </a:xfrm>
            </p:grpSpPr>
            <p:grpSp>
              <p:nvGrpSpPr>
                <p:cNvPr id="24597" name="Group 92"/>
                <p:cNvGrpSpPr>
                  <a:grpSpLocks/>
                </p:cNvGrpSpPr>
                <p:nvPr/>
              </p:nvGrpSpPr>
              <p:grpSpPr bwMode="auto">
                <a:xfrm>
                  <a:off x="0" y="960"/>
                  <a:ext cx="5616" cy="480"/>
                  <a:chOff x="336" y="768"/>
                  <a:chExt cx="5616" cy="816"/>
                </a:xfrm>
              </p:grpSpPr>
              <p:sp>
                <p:nvSpPr>
                  <p:cNvPr id="24599" name="AutoShape 9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6" y="768"/>
                    <a:ext cx="764" cy="816"/>
                  </a:xfrm>
                  <a:prstGeom prst="rtTriangle">
                    <a:avLst/>
                  </a:prstGeom>
                  <a:gradFill rotWithShape="1">
                    <a:gsLst>
                      <a:gs pos="0">
                        <a:srgbClr val="5D501E"/>
                      </a:gs>
                      <a:gs pos="50000">
                        <a:srgbClr val="CAAC40"/>
                      </a:gs>
                      <a:gs pos="100000">
                        <a:srgbClr val="5D501E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333333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24600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912" y="768"/>
                    <a:ext cx="5040" cy="816"/>
                    <a:chOff x="240" y="1440"/>
                    <a:chExt cx="5520" cy="1920"/>
                  </a:xfrm>
                </p:grpSpPr>
                <p:sp>
                  <p:nvSpPr>
                    <p:cNvPr id="24601" name="AutoShape 9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2040" y="-360"/>
                      <a:ext cx="1920" cy="5520"/>
                    </a:xfrm>
                    <a:prstGeom prst="can">
                      <a:avLst>
                        <a:gd name="adj" fmla="val 18435"/>
                      </a:avLst>
                    </a:prstGeom>
                    <a:gradFill rotWithShape="1">
                      <a:gsLst>
                        <a:gs pos="0">
                          <a:srgbClr val="5D501E"/>
                        </a:gs>
                        <a:gs pos="50000">
                          <a:srgbClr val="CAAC40"/>
                        </a:gs>
                        <a:gs pos="100000">
                          <a:srgbClr val="5D501E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24602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2" y="1696"/>
                      <a:ext cx="219" cy="1520"/>
                    </a:xfrm>
                    <a:prstGeom prst="ellipse">
                      <a:avLst/>
                    </a:prstGeom>
                    <a:solidFill>
                      <a:srgbClr val="361E0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sp>
              <p:nvSpPr>
                <p:cNvPr id="24598" name="Oval 97"/>
                <p:cNvSpPr>
                  <a:spLocks noChangeArrowheads="1"/>
                </p:cNvSpPr>
                <p:nvPr/>
              </p:nvSpPr>
              <p:spPr bwMode="auto">
                <a:xfrm>
                  <a:off x="2784" y="960"/>
                  <a:ext cx="336" cy="144"/>
                </a:xfrm>
                <a:prstGeom prst="ellipse">
                  <a:avLst/>
                </a:prstGeom>
                <a:solidFill>
                  <a:srgbClr val="361E0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7763" dir="2700000" algn="ctr" rotWithShape="0">
                          <a:srgbClr val="333333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24594" name="Rectangle 98"/>
            <p:cNvSpPr>
              <a:spLocks noChangeArrowheads="1"/>
            </p:cNvSpPr>
            <p:nvPr/>
          </p:nvSpPr>
          <p:spPr bwMode="auto">
            <a:xfrm>
              <a:off x="912" y="1776"/>
              <a:ext cx="229" cy="79"/>
            </a:xfrm>
            <a:prstGeom prst="rect">
              <a:avLst/>
            </a:prstGeom>
            <a:solidFill>
              <a:srgbClr val="4A40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42051" name="Picture 67" descr="j03437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56765" flipH="1">
            <a:off x="3036093" y="4202907"/>
            <a:ext cx="13509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083" name="Group 99"/>
          <p:cNvGrpSpPr>
            <a:grpSpLocks/>
          </p:cNvGrpSpPr>
          <p:nvPr/>
        </p:nvGrpSpPr>
        <p:grpSpPr bwMode="auto">
          <a:xfrm rot="-815912">
            <a:off x="4283075" y="2595563"/>
            <a:ext cx="474663" cy="831850"/>
            <a:chOff x="3600" y="576"/>
            <a:chExt cx="1200" cy="1776"/>
          </a:xfrm>
        </p:grpSpPr>
        <p:sp>
          <p:nvSpPr>
            <p:cNvPr id="24590" name="Oval 100"/>
            <p:cNvSpPr>
              <a:spLocks noChangeArrowheads="1"/>
            </p:cNvSpPr>
            <p:nvPr/>
          </p:nvSpPr>
          <p:spPr bwMode="auto">
            <a:xfrm>
              <a:off x="3600" y="1632"/>
              <a:ext cx="864" cy="720"/>
            </a:xfrm>
            <a:prstGeom prst="ellipse">
              <a:avLst/>
            </a:prstGeom>
            <a:solidFill>
              <a:srgbClr val="FF3300"/>
            </a:solidFill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1" name="Line 101"/>
            <p:cNvSpPr>
              <a:spLocks noChangeShapeType="1"/>
            </p:cNvSpPr>
            <p:nvPr/>
          </p:nvSpPr>
          <p:spPr bwMode="auto">
            <a:xfrm flipH="1" flipV="1">
              <a:off x="4368" y="576"/>
              <a:ext cx="48" cy="1440"/>
            </a:xfrm>
            <a:prstGeom prst="line">
              <a:avLst/>
            </a:prstGeom>
            <a:noFill/>
            <a:ln w="1016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Arc 102"/>
            <p:cNvSpPr>
              <a:spLocks/>
            </p:cNvSpPr>
            <p:nvPr/>
          </p:nvSpPr>
          <p:spPr bwMode="auto">
            <a:xfrm>
              <a:off x="4368" y="624"/>
              <a:ext cx="432" cy="627"/>
            </a:xfrm>
            <a:custGeom>
              <a:avLst/>
              <a:gdLst>
                <a:gd name="T0" fmla="*/ 0 w 21600"/>
                <a:gd name="T1" fmla="*/ 0 h 28199"/>
                <a:gd name="T2" fmla="*/ 411 w 21600"/>
                <a:gd name="T3" fmla="*/ 627 h 28199"/>
                <a:gd name="T4" fmla="*/ 0 w 21600"/>
                <a:gd name="T5" fmla="*/ 480 h 281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8199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839"/>
                    <a:pt x="21251" y="26066"/>
                    <a:pt x="20567" y="28199"/>
                  </a:cubicBezTo>
                </a:path>
                <a:path w="21600" h="28199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839"/>
                    <a:pt x="21251" y="26066"/>
                    <a:pt x="20567" y="28199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87" name="AutoShape 10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3200400" y="381000"/>
            <a:ext cx="1447800" cy="12954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00748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4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420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4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4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5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6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70" decel="100000"/>
                                        <p:tgtEl>
                                          <p:spTgt spid="42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decel="100000"/>
                                        <p:tgtEl>
                                          <p:spTgt spid="42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4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4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7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0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80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55" grpId="0"/>
      <p:bldP spid="42070" grpId="0"/>
      <p:bldP spid="4207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12" name="Group 32"/>
          <p:cNvGrpSpPr>
            <a:grpSpLocks/>
          </p:cNvGrpSpPr>
          <p:nvPr/>
        </p:nvGrpSpPr>
        <p:grpSpPr bwMode="auto">
          <a:xfrm>
            <a:off x="381000" y="457200"/>
            <a:ext cx="3886200" cy="1865313"/>
            <a:chOff x="192" y="624"/>
            <a:chExt cx="2592" cy="1223"/>
          </a:xfrm>
        </p:grpSpPr>
        <p:pic>
          <p:nvPicPr>
            <p:cNvPr id="25627" name="Picture 4" descr="j02275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24"/>
              <a:ext cx="1584" cy="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28" name="Group 5"/>
            <p:cNvGrpSpPr>
              <a:grpSpLocks/>
            </p:cNvGrpSpPr>
            <p:nvPr/>
          </p:nvGrpSpPr>
          <p:grpSpPr bwMode="auto">
            <a:xfrm>
              <a:off x="1152" y="1440"/>
              <a:ext cx="1632" cy="192"/>
              <a:chOff x="288" y="1776"/>
              <a:chExt cx="5136" cy="432"/>
            </a:xfrm>
          </p:grpSpPr>
          <p:grpSp>
            <p:nvGrpSpPr>
              <p:cNvPr id="25629" name="Group 6"/>
              <p:cNvGrpSpPr>
                <a:grpSpLocks/>
              </p:cNvGrpSpPr>
              <p:nvPr/>
            </p:nvGrpSpPr>
            <p:grpSpPr bwMode="auto">
              <a:xfrm>
                <a:off x="288" y="1776"/>
                <a:ext cx="5136" cy="432"/>
                <a:chOff x="864" y="864"/>
                <a:chExt cx="5616" cy="480"/>
              </a:xfrm>
            </p:grpSpPr>
            <p:sp>
              <p:nvSpPr>
                <p:cNvPr id="25631" name="AutoShape 7"/>
                <p:cNvSpPr>
                  <a:spLocks noChangeArrowheads="1"/>
                </p:cNvSpPr>
                <p:nvPr/>
              </p:nvSpPr>
              <p:spPr bwMode="auto">
                <a:xfrm rot="-3282935">
                  <a:off x="1218" y="861"/>
                  <a:ext cx="144" cy="54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0872C"/>
                    </a:gs>
                    <a:gs pos="100000">
                      <a:srgbClr val="4A3E14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25632" name="Group 8"/>
                <p:cNvGrpSpPr>
                  <a:grpSpLocks/>
                </p:cNvGrpSpPr>
                <p:nvPr/>
              </p:nvGrpSpPr>
              <p:grpSpPr bwMode="auto">
                <a:xfrm>
                  <a:off x="864" y="864"/>
                  <a:ext cx="5616" cy="480"/>
                  <a:chOff x="0" y="960"/>
                  <a:chExt cx="5616" cy="480"/>
                </a:xfrm>
              </p:grpSpPr>
              <p:grpSp>
                <p:nvGrpSpPr>
                  <p:cNvPr id="25633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0" y="960"/>
                    <a:ext cx="5616" cy="480"/>
                    <a:chOff x="336" y="768"/>
                    <a:chExt cx="5616" cy="816"/>
                  </a:xfrm>
                </p:grpSpPr>
                <p:sp>
                  <p:nvSpPr>
                    <p:cNvPr id="25635" name="AutoShape 10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336" y="768"/>
                      <a:ext cx="764" cy="816"/>
                    </a:xfrm>
                    <a:prstGeom prst="rtTriangle">
                      <a:avLst/>
                    </a:prstGeom>
                    <a:gradFill rotWithShape="1">
                      <a:gsLst>
                        <a:gs pos="0">
                          <a:srgbClr val="5D501E"/>
                        </a:gs>
                        <a:gs pos="50000">
                          <a:srgbClr val="CAAC40"/>
                        </a:gs>
                        <a:gs pos="100000">
                          <a:srgbClr val="5D501E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grpSp>
                  <p:nvGrpSpPr>
                    <p:cNvPr id="25636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768"/>
                      <a:ext cx="5040" cy="816"/>
                      <a:chOff x="240" y="1440"/>
                      <a:chExt cx="5520" cy="1920"/>
                    </a:xfrm>
                  </p:grpSpPr>
                  <p:sp>
                    <p:nvSpPr>
                      <p:cNvPr id="25637" name="AutoShape 1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040" y="-360"/>
                        <a:ext cx="1920" cy="5520"/>
                      </a:xfrm>
                      <a:prstGeom prst="can">
                        <a:avLst>
                          <a:gd name="adj" fmla="val 18435"/>
                        </a:avLst>
                      </a:prstGeom>
                      <a:gradFill rotWithShape="1">
                        <a:gsLst>
                          <a:gs pos="0">
                            <a:srgbClr val="5D501E"/>
                          </a:gs>
                          <a:gs pos="50000">
                            <a:srgbClr val="CAAC40"/>
                          </a:gs>
                          <a:gs pos="100000">
                            <a:srgbClr val="5D501E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333333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  <p:sp>
                    <p:nvSpPr>
                      <p:cNvPr id="25638" name="Oval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2" y="1696"/>
                        <a:ext cx="219" cy="1520"/>
                      </a:xfrm>
                      <a:prstGeom prst="ellipse">
                        <a:avLst/>
                      </a:prstGeom>
                      <a:solidFill>
                        <a:srgbClr val="361E0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333333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25634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960"/>
                    <a:ext cx="336" cy="144"/>
                  </a:xfrm>
                  <a:prstGeom prst="ellipse">
                    <a:avLst/>
                  </a:prstGeom>
                  <a:solidFill>
                    <a:srgbClr val="361E0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333333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sp>
            <p:nvSpPr>
              <p:cNvPr id="25630" name="Rectangle 15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229" cy="79"/>
              </a:xfrm>
              <a:prstGeom prst="rect">
                <a:avLst/>
              </a:prstGeom>
              <a:solidFill>
                <a:srgbClr val="4A40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304800" y="2667000"/>
            <a:ext cx="3886200" cy="1941513"/>
            <a:chOff x="192" y="2544"/>
            <a:chExt cx="2592" cy="1223"/>
          </a:xfrm>
        </p:grpSpPr>
        <p:pic>
          <p:nvPicPr>
            <p:cNvPr id="25615" name="Picture 16" descr="j02275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544"/>
              <a:ext cx="1584" cy="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6" name="Group 17"/>
            <p:cNvGrpSpPr>
              <a:grpSpLocks/>
            </p:cNvGrpSpPr>
            <p:nvPr/>
          </p:nvGrpSpPr>
          <p:grpSpPr bwMode="auto">
            <a:xfrm>
              <a:off x="1152" y="3360"/>
              <a:ext cx="1632" cy="192"/>
              <a:chOff x="288" y="1776"/>
              <a:chExt cx="5136" cy="432"/>
            </a:xfrm>
          </p:grpSpPr>
          <p:grpSp>
            <p:nvGrpSpPr>
              <p:cNvPr id="25617" name="Group 18"/>
              <p:cNvGrpSpPr>
                <a:grpSpLocks/>
              </p:cNvGrpSpPr>
              <p:nvPr/>
            </p:nvGrpSpPr>
            <p:grpSpPr bwMode="auto">
              <a:xfrm>
                <a:off x="288" y="1776"/>
                <a:ext cx="5136" cy="432"/>
                <a:chOff x="864" y="864"/>
                <a:chExt cx="5616" cy="480"/>
              </a:xfrm>
            </p:grpSpPr>
            <p:sp>
              <p:nvSpPr>
                <p:cNvPr id="25619" name="AutoShape 19"/>
                <p:cNvSpPr>
                  <a:spLocks noChangeArrowheads="1"/>
                </p:cNvSpPr>
                <p:nvPr/>
              </p:nvSpPr>
              <p:spPr bwMode="auto">
                <a:xfrm rot="-3282935">
                  <a:off x="1218" y="861"/>
                  <a:ext cx="144" cy="54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A0872C"/>
                    </a:gs>
                    <a:gs pos="100000">
                      <a:srgbClr val="4A3E14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25620" name="Group 20"/>
                <p:cNvGrpSpPr>
                  <a:grpSpLocks/>
                </p:cNvGrpSpPr>
                <p:nvPr/>
              </p:nvGrpSpPr>
              <p:grpSpPr bwMode="auto">
                <a:xfrm>
                  <a:off x="864" y="864"/>
                  <a:ext cx="5616" cy="480"/>
                  <a:chOff x="0" y="960"/>
                  <a:chExt cx="5616" cy="480"/>
                </a:xfrm>
              </p:grpSpPr>
              <p:grpSp>
                <p:nvGrpSpPr>
                  <p:cNvPr id="25621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0" y="960"/>
                    <a:ext cx="5616" cy="480"/>
                    <a:chOff x="336" y="768"/>
                    <a:chExt cx="5616" cy="816"/>
                  </a:xfrm>
                </p:grpSpPr>
                <p:sp>
                  <p:nvSpPr>
                    <p:cNvPr id="25623" name="AutoShape 22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336" y="768"/>
                      <a:ext cx="764" cy="816"/>
                    </a:xfrm>
                    <a:prstGeom prst="rtTriangle">
                      <a:avLst/>
                    </a:prstGeom>
                    <a:gradFill rotWithShape="1">
                      <a:gsLst>
                        <a:gs pos="0">
                          <a:srgbClr val="5D501E"/>
                        </a:gs>
                        <a:gs pos="50000">
                          <a:srgbClr val="CAAC40"/>
                        </a:gs>
                        <a:gs pos="100000">
                          <a:srgbClr val="5D501E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07763" dir="2700000" algn="ctr" rotWithShape="0">
                              <a:srgbClr val="333333">
                                <a:alpha val="50000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grpSp>
                  <p:nvGrpSpPr>
                    <p:cNvPr id="25624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12" y="768"/>
                      <a:ext cx="5040" cy="816"/>
                      <a:chOff x="240" y="1440"/>
                      <a:chExt cx="5520" cy="1920"/>
                    </a:xfrm>
                  </p:grpSpPr>
                  <p:sp>
                    <p:nvSpPr>
                      <p:cNvPr id="25625" name="AutoShape 2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2040" y="-360"/>
                        <a:ext cx="1920" cy="5520"/>
                      </a:xfrm>
                      <a:prstGeom prst="can">
                        <a:avLst>
                          <a:gd name="adj" fmla="val 18435"/>
                        </a:avLst>
                      </a:prstGeom>
                      <a:gradFill rotWithShape="1">
                        <a:gsLst>
                          <a:gs pos="0">
                            <a:srgbClr val="5D501E"/>
                          </a:gs>
                          <a:gs pos="50000">
                            <a:srgbClr val="CAAC40"/>
                          </a:gs>
                          <a:gs pos="100000">
                            <a:srgbClr val="5D501E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333333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  <p:sp>
                    <p:nvSpPr>
                      <p:cNvPr id="25626" name="Oval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2" y="1696"/>
                        <a:ext cx="219" cy="1520"/>
                      </a:xfrm>
                      <a:prstGeom prst="ellipse">
                        <a:avLst/>
                      </a:prstGeom>
                      <a:solidFill>
                        <a:srgbClr val="361E0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333333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</p:grpSp>
              </p:grpSp>
              <p:sp>
                <p:nvSpPr>
                  <p:cNvPr id="2562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960"/>
                    <a:ext cx="336" cy="144"/>
                  </a:xfrm>
                  <a:prstGeom prst="ellipse">
                    <a:avLst/>
                  </a:prstGeom>
                  <a:solidFill>
                    <a:srgbClr val="361E0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333333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sp>
            <p:nvSpPr>
              <p:cNvPr id="25618" name="Rectangle 27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229" cy="79"/>
              </a:xfrm>
              <a:prstGeom prst="rect">
                <a:avLst/>
              </a:prstGeom>
              <a:solidFill>
                <a:srgbClr val="4A40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46108" name="Picture 28" descr="j03437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56765" flipH="1">
            <a:off x="2847181" y="2791619"/>
            <a:ext cx="1350963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29" descr="j023473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1000" y="4419600"/>
            <a:ext cx="15700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1" name="Picture 31" descr="j028414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1371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4572000" y="1371600"/>
            <a:ext cx="4038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CC0000"/>
                </a:solidFill>
              </a:rPr>
              <a:t>Με την τρύπα ανοικτή</a:t>
            </a:r>
          </a:p>
          <a:p>
            <a:pPr eaLnBrk="1" hangingPunct="1"/>
            <a:r>
              <a:rPr lang="el-GR" altLang="en-US" sz="2800" b="1">
                <a:solidFill>
                  <a:srgbClr val="CC0000"/>
                </a:solidFill>
              </a:rPr>
              <a:t>παράγεται ένας ήχος.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46116" name="WordArt 36"/>
          <p:cNvSpPr>
            <a:spLocks noChangeArrowheads="1" noChangeShapeType="1" noTextEdit="1"/>
          </p:cNvSpPr>
          <p:nvPr/>
        </p:nvSpPr>
        <p:spPr bwMode="auto">
          <a:xfrm>
            <a:off x="2895600" y="0"/>
            <a:ext cx="2514600" cy="17510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l-G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Μάλιστα!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4572000" y="3429000"/>
            <a:ext cx="403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0033CC"/>
                </a:solidFill>
              </a:rPr>
              <a:t>Με την τρύπα κλειστή</a:t>
            </a:r>
          </a:p>
          <a:p>
            <a:pPr eaLnBrk="1" hangingPunct="1"/>
            <a:r>
              <a:rPr lang="el-GR" altLang="en-US" sz="2800" b="1">
                <a:solidFill>
                  <a:srgbClr val="0033CC"/>
                </a:solidFill>
              </a:rPr>
              <a:t>παράγεται άλλος ήχος.</a:t>
            </a:r>
            <a:endParaRPr lang="en-US" altLang="en-US" sz="2800" b="1">
              <a:solidFill>
                <a:srgbClr val="0033CC"/>
              </a:solidFill>
            </a:endParaRPr>
          </a:p>
        </p:txBody>
      </p:sp>
      <p:pic>
        <p:nvPicPr>
          <p:cNvPr id="46120" name="Picture 40" descr="D_SMIL~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3" name="Picture 43" descr="j028414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22098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24" name="Music"/>
          <p:cNvSpPr>
            <a:spLocks noEditPoints="1" noChangeArrowheads="1"/>
          </p:cNvSpPr>
          <p:nvPr/>
        </p:nvSpPr>
        <p:spPr bwMode="auto">
          <a:xfrm>
            <a:off x="5791200" y="2362200"/>
            <a:ext cx="685800" cy="971550"/>
          </a:xfrm>
          <a:custGeom>
            <a:avLst/>
            <a:gdLst>
              <a:gd name="T0" fmla="*/ 233426 w 21600"/>
              <a:gd name="T1" fmla="*/ 2069 h 21600"/>
              <a:gd name="T2" fmla="*/ 234093 w 21600"/>
              <a:gd name="T3" fmla="*/ 445294 h 21600"/>
              <a:gd name="T4" fmla="*/ 688435 w 21600"/>
              <a:gd name="T5" fmla="*/ 452535 h 21600"/>
              <a:gd name="T6" fmla="*/ 233426 w 21600"/>
              <a:gd name="T7" fmla="*/ 2069 h 21600"/>
              <a:gd name="T8" fmla="*/ 68580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125" name="Music"/>
          <p:cNvSpPr>
            <a:spLocks noEditPoints="1" noChangeArrowheads="1"/>
          </p:cNvSpPr>
          <p:nvPr/>
        </p:nvSpPr>
        <p:spPr bwMode="auto">
          <a:xfrm>
            <a:off x="6629400" y="2362200"/>
            <a:ext cx="685800" cy="971550"/>
          </a:xfrm>
          <a:custGeom>
            <a:avLst/>
            <a:gdLst>
              <a:gd name="T0" fmla="*/ 233426 w 21600"/>
              <a:gd name="T1" fmla="*/ 2069 h 21600"/>
              <a:gd name="T2" fmla="*/ 234093 w 21600"/>
              <a:gd name="T3" fmla="*/ 445294 h 21600"/>
              <a:gd name="T4" fmla="*/ 688435 w 21600"/>
              <a:gd name="T5" fmla="*/ 452535 h 21600"/>
              <a:gd name="T6" fmla="*/ 233426 w 21600"/>
              <a:gd name="T7" fmla="*/ 2069 h 21600"/>
              <a:gd name="T8" fmla="*/ 68580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128" name="AutoShape 4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524000" y="4953000"/>
            <a:ext cx="1524000" cy="1447800"/>
          </a:xfrm>
          <a:prstGeom prst="actionButtonForwardNex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6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461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ut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6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6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461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ut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ut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6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6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6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03886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6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6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4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4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46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6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6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9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ut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5" grpId="0"/>
      <p:bldP spid="461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41" name="Group 37"/>
          <p:cNvGrpSpPr>
            <a:grpSpLocks/>
          </p:cNvGrpSpPr>
          <p:nvPr/>
        </p:nvGrpSpPr>
        <p:grpSpPr bwMode="auto">
          <a:xfrm>
            <a:off x="4572000" y="2286000"/>
            <a:ext cx="4114800" cy="1143000"/>
            <a:chOff x="192" y="528"/>
            <a:chExt cx="4704" cy="1248"/>
          </a:xfrm>
        </p:grpSpPr>
        <p:grpSp>
          <p:nvGrpSpPr>
            <p:cNvPr id="26661" name="Group 38"/>
            <p:cNvGrpSpPr>
              <a:grpSpLocks/>
            </p:cNvGrpSpPr>
            <p:nvPr/>
          </p:nvGrpSpPr>
          <p:grpSpPr bwMode="auto">
            <a:xfrm>
              <a:off x="192" y="528"/>
              <a:ext cx="4704" cy="1248"/>
              <a:chOff x="192" y="528"/>
              <a:chExt cx="4704" cy="1248"/>
            </a:xfrm>
          </p:grpSpPr>
          <p:sp>
            <p:nvSpPr>
              <p:cNvPr id="26675" name="AutoShape 39"/>
              <p:cNvSpPr>
                <a:spLocks noChangeArrowheads="1"/>
              </p:cNvSpPr>
              <p:nvPr/>
            </p:nvSpPr>
            <p:spPr bwMode="auto">
              <a:xfrm>
                <a:off x="192" y="528"/>
                <a:ext cx="4704" cy="1248"/>
              </a:xfrm>
              <a:prstGeom prst="cube">
                <a:avLst>
                  <a:gd name="adj" fmla="val 25000"/>
                </a:avLst>
              </a:prstGeom>
              <a:solidFill>
                <a:srgbClr val="DCA63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6" name="Oval 40"/>
              <p:cNvSpPr>
                <a:spLocks noChangeArrowheads="1"/>
              </p:cNvSpPr>
              <p:nvPr/>
            </p:nvSpPr>
            <p:spPr bwMode="auto">
              <a:xfrm>
                <a:off x="1296" y="1056"/>
                <a:ext cx="528" cy="507"/>
              </a:xfrm>
              <a:prstGeom prst="ellipse">
                <a:avLst/>
              </a:prstGeom>
              <a:solidFill>
                <a:srgbClr val="563F1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7" name="Arc 41"/>
              <p:cNvSpPr>
                <a:spLocks/>
              </p:cNvSpPr>
              <p:nvPr/>
            </p:nvSpPr>
            <p:spPr bwMode="auto">
              <a:xfrm>
                <a:off x="1536" y="1088"/>
                <a:ext cx="271" cy="448"/>
              </a:xfrm>
              <a:custGeom>
                <a:avLst/>
                <a:gdLst>
                  <a:gd name="T0" fmla="*/ 81 w 21600"/>
                  <a:gd name="T1" fmla="*/ 0 h 41252"/>
                  <a:gd name="T2" fmla="*/ 80 w 21600"/>
                  <a:gd name="T3" fmla="*/ 448 h 41252"/>
                  <a:gd name="T4" fmla="*/ 0 w 21600"/>
                  <a:gd name="T5" fmla="*/ 224 h 412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1252" fill="none" extrusionOk="0">
                    <a:moveTo>
                      <a:pt x="6458" y="0"/>
                    </a:moveTo>
                    <a:cubicBezTo>
                      <a:pt x="15468" y="2823"/>
                      <a:pt x="21600" y="11170"/>
                      <a:pt x="21600" y="20612"/>
                    </a:cubicBezTo>
                    <a:cubicBezTo>
                      <a:pt x="21600" y="30088"/>
                      <a:pt x="15423" y="38457"/>
                      <a:pt x="6368" y="41251"/>
                    </a:cubicBezTo>
                  </a:path>
                  <a:path w="21600" h="41252" stroke="0" extrusionOk="0">
                    <a:moveTo>
                      <a:pt x="6458" y="0"/>
                    </a:moveTo>
                    <a:cubicBezTo>
                      <a:pt x="15468" y="2823"/>
                      <a:pt x="21600" y="11170"/>
                      <a:pt x="21600" y="20612"/>
                    </a:cubicBezTo>
                    <a:cubicBezTo>
                      <a:pt x="21600" y="30088"/>
                      <a:pt x="15423" y="38457"/>
                      <a:pt x="6368" y="41251"/>
                    </a:cubicBezTo>
                    <a:lnTo>
                      <a:pt x="0" y="20612"/>
                    </a:lnTo>
                    <a:lnTo>
                      <a:pt x="6458" y="0"/>
                    </a:lnTo>
                    <a:close/>
                  </a:path>
                </a:pathLst>
              </a:custGeom>
              <a:noFill/>
              <a:ln w="28575">
                <a:solidFill>
                  <a:srgbClr val="3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62" name="Group 42"/>
            <p:cNvGrpSpPr>
              <a:grpSpLocks/>
            </p:cNvGrpSpPr>
            <p:nvPr/>
          </p:nvGrpSpPr>
          <p:grpSpPr bwMode="auto">
            <a:xfrm>
              <a:off x="288" y="912"/>
              <a:ext cx="192" cy="720"/>
              <a:chOff x="960" y="3024"/>
              <a:chExt cx="192" cy="720"/>
            </a:xfrm>
          </p:grpSpPr>
          <p:sp>
            <p:nvSpPr>
              <p:cNvPr id="26671" name="AutoShape 43"/>
              <p:cNvSpPr>
                <a:spLocks noChangeArrowheads="1"/>
              </p:cNvSpPr>
              <p:nvPr/>
            </p:nvSpPr>
            <p:spPr bwMode="auto">
              <a:xfrm>
                <a:off x="960" y="3024"/>
                <a:ext cx="192" cy="720"/>
              </a:xfrm>
              <a:prstGeom prst="cube">
                <a:avLst>
                  <a:gd name="adj" fmla="val 25000"/>
                </a:avLst>
              </a:prstGeom>
              <a:solidFill>
                <a:srgbClr val="DCA63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2" name="Oval 44"/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3" name="Oval 45"/>
              <p:cNvSpPr>
                <a:spLocks noChangeArrowheads="1"/>
              </p:cNvSpPr>
              <p:nvPr/>
            </p:nvSpPr>
            <p:spPr bwMode="auto">
              <a:xfrm>
                <a:off x="1008" y="360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4" name="Oval 46"/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6663" name="Group 47"/>
            <p:cNvGrpSpPr>
              <a:grpSpLocks/>
            </p:cNvGrpSpPr>
            <p:nvPr/>
          </p:nvGrpSpPr>
          <p:grpSpPr bwMode="auto">
            <a:xfrm>
              <a:off x="4224" y="912"/>
              <a:ext cx="192" cy="720"/>
              <a:chOff x="960" y="3024"/>
              <a:chExt cx="192" cy="720"/>
            </a:xfrm>
          </p:grpSpPr>
          <p:sp>
            <p:nvSpPr>
              <p:cNvPr id="26667" name="AutoShape 48"/>
              <p:cNvSpPr>
                <a:spLocks noChangeArrowheads="1"/>
              </p:cNvSpPr>
              <p:nvPr/>
            </p:nvSpPr>
            <p:spPr bwMode="auto">
              <a:xfrm>
                <a:off x="960" y="3024"/>
                <a:ext cx="192" cy="720"/>
              </a:xfrm>
              <a:prstGeom prst="cube">
                <a:avLst>
                  <a:gd name="adj" fmla="val 25000"/>
                </a:avLst>
              </a:prstGeom>
              <a:solidFill>
                <a:srgbClr val="DCA63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68" name="Oval 49"/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69" name="Oval 50"/>
              <p:cNvSpPr>
                <a:spLocks noChangeArrowheads="1"/>
              </p:cNvSpPr>
              <p:nvPr/>
            </p:nvSpPr>
            <p:spPr bwMode="auto">
              <a:xfrm>
                <a:off x="1008" y="360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70" name="Oval 51"/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6664" name="Line 52"/>
            <p:cNvSpPr>
              <a:spLocks noChangeShapeType="1"/>
            </p:cNvSpPr>
            <p:nvPr/>
          </p:nvSpPr>
          <p:spPr bwMode="auto">
            <a:xfrm>
              <a:off x="432" y="1056"/>
              <a:ext cx="3792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Line 53"/>
            <p:cNvSpPr>
              <a:spLocks noChangeShapeType="1"/>
            </p:cNvSpPr>
            <p:nvPr/>
          </p:nvSpPr>
          <p:spPr bwMode="auto">
            <a:xfrm>
              <a:off x="432" y="1296"/>
              <a:ext cx="384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Line 54"/>
            <p:cNvSpPr>
              <a:spLocks noChangeShapeType="1"/>
            </p:cNvSpPr>
            <p:nvPr/>
          </p:nvSpPr>
          <p:spPr bwMode="auto">
            <a:xfrm>
              <a:off x="384" y="1536"/>
              <a:ext cx="38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533400" y="2286000"/>
            <a:ext cx="3124200" cy="1143000"/>
            <a:chOff x="288" y="576"/>
            <a:chExt cx="2256" cy="960"/>
          </a:xfrm>
        </p:grpSpPr>
        <p:grpSp>
          <p:nvGrpSpPr>
            <p:cNvPr id="26636" name="Group 7"/>
            <p:cNvGrpSpPr>
              <a:grpSpLocks/>
            </p:cNvGrpSpPr>
            <p:nvPr/>
          </p:nvGrpSpPr>
          <p:grpSpPr bwMode="auto">
            <a:xfrm>
              <a:off x="288" y="576"/>
              <a:ext cx="2256" cy="960"/>
              <a:chOff x="768" y="432"/>
              <a:chExt cx="2544" cy="1056"/>
            </a:xfrm>
          </p:grpSpPr>
          <p:sp>
            <p:nvSpPr>
              <p:cNvPr id="26658" name="AutoShape 4"/>
              <p:cNvSpPr>
                <a:spLocks noChangeArrowheads="1"/>
              </p:cNvSpPr>
              <p:nvPr/>
            </p:nvSpPr>
            <p:spPr bwMode="auto">
              <a:xfrm>
                <a:off x="768" y="1104"/>
                <a:ext cx="2544" cy="384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rgbClr val="CFA75F"/>
                  </a:gs>
                  <a:gs pos="100000">
                    <a:srgbClr val="604D2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59" name="AutoShape 5"/>
              <p:cNvSpPr>
                <a:spLocks noChangeArrowheads="1"/>
              </p:cNvSpPr>
              <p:nvPr/>
            </p:nvSpPr>
            <p:spPr bwMode="auto">
              <a:xfrm>
                <a:off x="768" y="432"/>
                <a:ext cx="336" cy="768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rgbClr val="CFA75F"/>
                  </a:gs>
                  <a:gs pos="100000">
                    <a:srgbClr val="604D2C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660" name="AutoShape 6"/>
              <p:cNvSpPr>
                <a:spLocks noChangeArrowheads="1"/>
              </p:cNvSpPr>
              <p:nvPr/>
            </p:nvSpPr>
            <p:spPr bwMode="auto">
              <a:xfrm>
                <a:off x="2976" y="432"/>
                <a:ext cx="336" cy="768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rgbClr val="CFA75F"/>
                  </a:gs>
                  <a:gs pos="100000">
                    <a:srgbClr val="604D2C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6637" name="Group 26"/>
            <p:cNvGrpSpPr>
              <a:grpSpLocks/>
            </p:cNvGrpSpPr>
            <p:nvPr/>
          </p:nvGrpSpPr>
          <p:grpSpPr bwMode="auto">
            <a:xfrm>
              <a:off x="528" y="624"/>
              <a:ext cx="96" cy="96"/>
              <a:chOff x="1536" y="624"/>
              <a:chExt cx="96" cy="96"/>
            </a:xfrm>
          </p:grpSpPr>
          <p:sp>
            <p:nvSpPr>
              <p:cNvPr id="26656" name="Line 20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Line 21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8" name="Group 25"/>
            <p:cNvGrpSpPr>
              <a:grpSpLocks/>
            </p:cNvGrpSpPr>
            <p:nvPr/>
          </p:nvGrpSpPr>
          <p:grpSpPr bwMode="auto">
            <a:xfrm>
              <a:off x="2208" y="672"/>
              <a:ext cx="48" cy="96"/>
              <a:chOff x="2448" y="576"/>
              <a:chExt cx="48" cy="96"/>
            </a:xfrm>
          </p:grpSpPr>
          <p:sp>
            <p:nvSpPr>
              <p:cNvPr id="26654" name="Line 22"/>
              <p:cNvSpPr>
                <a:spLocks noChangeShapeType="1"/>
              </p:cNvSpPr>
              <p:nvPr/>
            </p:nvSpPr>
            <p:spPr bwMode="auto">
              <a:xfrm flipH="1">
                <a:off x="2448" y="672"/>
                <a:ext cx="48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23"/>
              <p:cNvSpPr>
                <a:spLocks noChangeShapeType="1"/>
              </p:cNvSpPr>
              <p:nvPr/>
            </p:nvSpPr>
            <p:spPr bwMode="auto">
              <a:xfrm flipV="1">
                <a:off x="2448" y="576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9" name="Group 27"/>
            <p:cNvGrpSpPr>
              <a:grpSpLocks/>
            </p:cNvGrpSpPr>
            <p:nvPr/>
          </p:nvGrpSpPr>
          <p:grpSpPr bwMode="auto">
            <a:xfrm flipH="1">
              <a:off x="2208" y="816"/>
              <a:ext cx="48" cy="96"/>
              <a:chOff x="1536" y="624"/>
              <a:chExt cx="96" cy="96"/>
            </a:xfrm>
          </p:grpSpPr>
          <p:sp>
            <p:nvSpPr>
              <p:cNvPr id="26652" name="Line 28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3" name="Line 29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0" name="Group 30"/>
            <p:cNvGrpSpPr>
              <a:grpSpLocks/>
            </p:cNvGrpSpPr>
            <p:nvPr/>
          </p:nvGrpSpPr>
          <p:grpSpPr bwMode="auto">
            <a:xfrm>
              <a:off x="528" y="816"/>
              <a:ext cx="96" cy="96"/>
              <a:chOff x="1536" y="624"/>
              <a:chExt cx="96" cy="96"/>
            </a:xfrm>
          </p:grpSpPr>
          <p:sp>
            <p:nvSpPr>
              <p:cNvPr id="26650" name="Line 31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32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1" name="Line 33"/>
            <p:cNvSpPr>
              <a:spLocks noChangeShapeType="1"/>
            </p:cNvSpPr>
            <p:nvPr/>
          </p:nvSpPr>
          <p:spPr bwMode="auto">
            <a:xfrm>
              <a:off x="624" y="720"/>
              <a:ext cx="1584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Line 34"/>
            <p:cNvSpPr>
              <a:spLocks noChangeShapeType="1"/>
            </p:cNvSpPr>
            <p:nvPr/>
          </p:nvSpPr>
          <p:spPr bwMode="auto">
            <a:xfrm>
              <a:off x="624" y="864"/>
              <a:ext cx="1584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3" name="Group 55"/>
            <p:cNvGrpSpPr>
              <a:grpSpLocks/>
            </p:cNvGrpSpPr>
            <p:nvPr/>
          </p:nvGrpSpPr>
          <p:grpSpPr bwMode="auto">
            <a:xfrm>
              <a:off x="528" y="1008"/>
              <a:ext cx="96" cy="96"/>
              <a:chOff x="1536" y="624"/>
              <a:chExt cx="96" cy="96"/>
            </a:xfrm>
          </p:grpSpPr>
          <p:sp>
            <p:nvSpPr>
              <p:cNvPr id="26648" name="Line 56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9" name="Line 57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4" name="Group 58"/>
            <p:cNvGrpSpPr>
              <a:grpSpLocks/>
            </p:cNvGrpSpPr>
            <p:nvPr/>
          </p:nvGrpSpPr>
          <p:grpSpPr bwMode="auto">
            <a:xfrm flipH="1">
              <a:off x="2208" y="1008"/>
              <a:ext cx="48" cy="96"/>
              <a:chOff x="1536" y="624"/>
              <a:chExt cx="96" cy="96"/>
            </a:xfrm>
          </p:grpSpPr>
          <p:sp>
            <p:nvSpPr>
              <p:cNvPr id="26646" name="Line 59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7" name="Line 60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5" name="Line 61"/>
            <p:cNvSpPr>
              <a:spLocks noChangeShapeType="1"/>
            </p:cNvSpPr>
            <p:nvPr/>
          </p:nvSpPr>
          <p:spPr bwMode="auto">
            <a:xfrm>
              <a:off x="624" y="1056"/>
              <a:ext cx="1584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67" name="Rectangle 63"/>
          <p:cNvSpPr>
            <a:spLocks noChangeArrowheads="1"/>
          </p:cNvSpPr>
          <p:nvPr/>
        </p:nvSpPr>
        <p:spPr bwMode="auto">
          <a:xfrm>
            <a:off x="381000" y="152400"/>
            <a:ext cx="8305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l-GR" altLang="en-US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</a:t>
            </a:r>
            <a:r>
              <a:rPr lang="en-US" altLang="en-US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Φρίξος και η Έλλη έφτιαξαν το δικό </a:t>
            </a:r>
          </a:p>
          <a:p>
            <a:pPr eaLnBrk="1" hangingPunct="1"/>
            <a:r>
              <a:rPr lang="el-GR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τους αυτοσχέδιο μουσικό όργανο.</a:t>
            </a:r>
          </a:p>
          <a:p>
            <a:pPr eaLnBrk="1" hangingPunct="1"/>
            <a:r>
              <a:rPr lang="el-GR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Χρησιμοποίησαν ξύλα, καρφιά και σύρμα.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68" name="Rectangle 64"/>
          <p:cNvSpPr>
            <a:spLocks noChangeArrowheads="1"/>
          </p:cNvSpPr>
          <p:nvPr/>
        </p:nvSpPr>
        <p:spPr bwMode="auto">
          <a:xfrm>
            <a:off x="381000" y="17526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400" b="1" u="sng">
                <a:solidFill>
                  <a:srgbClr val="800080"/>
                </a:solidFill>
              </a:rPr>
              <a:t>Κατασκευή του Φρίξου</a:t>
            </a:r>
            <a:endParaRPr lang="en-GB" altLang="en-US" sz="2400" b="1" u="sng">
              <a:solidFill>
                <a:srgbClr val="800080"/>
              </a:solidFill>
            </a:endParaRPr>
          </a:p>
        </p:txBody>
      </p:sp>
      <p:sp>
        <p:nvSpPr>
          <p:cNvPr id="21570" name="Rectangle 66"/>
          <p:cNvSpPr>
            <a:spLocks noChangeArrowheads="1"/>
          </p:cNvSpPr>
          <p:nvPr/>
        </p:nvSpPr>
        <p:spPr bwMode="auto">
          <a:xfrm>
            <a:off x="5105400" y="17526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400" b="1" u="sng">
                <a:solidFill>
                  <a:srgbClr val="800080"/>
                </a:solidFill>
              </a:rPr>
              <a:t>Κατασκευή της Έλλης</a:t>
            </a:r>
            <a:endParaRPr lang="en-GB" altLang="en-US" sz="2400" b="1" u="sng">
              <a:solidFill>
                <a:srgbClr val="800080"/>
              </a:solidFill>
            </a:endParaRPr>
          </a:p>
        </p:txBody>
      </p:sp>
      <p:sp>
        <p:nvSpPr>
          <p:cNvPr id="21571" name="Rectangle 67"/>
          <p:cNvSpPr>
            <a:spLocks noChangeArrowheads="1"/>
          </p:cNvSpPr>
          <p:nvPr/>
        </p:nvSpPr>
        <p:spPr bwMode="auto">
          <a:xfrm>
            <a:off x="381000" y="3505200"/>
            <a:ext cx="838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ήχος θα έχει μεγαλύτερη ένταση στο μουσικό όργανο</a:t>
            </a:r>
          </a:p>
          <a:p>
            <a:pPr eaLnBrk="1" hangingPunct="1"/>
            <a:r>
              <a:rPr lang="el-GR" altLang="en-US" sz="28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της Έλλης γιατί… </a:t>
            </a:r>
            <a:endParaRPr lang="en-US" altLang="en-US" sz="2800" b="1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72" name="AutoShape 68">
            <a:hlinkClick r:id="" action="ppaction://hlinkshowjump?jump=nextslide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434975" y="4389438"/>
            <a:ext cx="609600" cy="609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75" name="Rectangle 71"/>
          <p:cNvSpPr>
            <a:spLocks noChangeArrowheads="1"/>
          </p:cNvSpPr>
          <p:nvPr/>
        </p:nvSpPr>
        <p:spPr bwMode="auto">
          <a:xfrm>
            <a:off x="1147763" y="4310063"/>
            <a:ext cx="5257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000099"/>
                </a:solidFill>
              </a:rPr>
              <a:t>οι χορδές του έχουν μεγαλύτερο μήκος</a:t>
            </a:r>
          </a:p>
          <a:p>
            <a:pPr eaLnBrk="1" hangingPunct="1"/>
            <a:endParaRPr lang="el-GR" altLang="en-US" sz="2800" b="1">
              <a:solidFill>
                <a:srgbClr val="000099"/>
              </a:solidFill>
            </a:endParaRPr>
          </a:p>
          <a:p>
            <a:pPr eaLnBrk="1" hangingPunct="1"/>
            <a:r>
              <a:rPr lang="el-GR" altLang="en-US" sz="2800" b="1">
                <a:solidFill>
                  <a:srgbClr val="000099"/>
                </a:solidFill>
              </a:rPr>
              <a:t>τα σύρματα είναι πιο χοντρά</a:t>
            </a:r>
          </a:p>
          <a:p>
            <a:pPr eaLnBrk="1" hangingPunct="1"/>
            <a:endParaRPr lang="el-GR" altLang="en-US" sz="2800" b="1">
              <a:solidFill>
                <a:srgbClr val="000099"/>
              </a:solidFill>
            </a:endParaRPr>
          </a:p>
          <a:p>
            <a:pPr eaLnBrk="1" hangingPunct="1"/>
            <a:r>
              <a:rPr lang="el-GR" altLang="en-US" sz="2800" b="1">
                <a:solidFill>
                  <a:srgbClr val="000099"/>
                </a:solidFill>
              </a:rPr>
              <a:t>έχει αντηχείο</a:t>
            </a:r>
            <a:endParaRPr lang="en-US" altLang="en-US" sz="2800" b="1">
              <a:solidFill>
                <a:srgbClr val="000099"/>
              </a:solidFill>
            </a:endParaRPr>
          </a:p>
        </p:txBody>
      </p:sp>
      <p:sp>
        <p:nvSpPr>
          <p:cNvPr id="21576" name="AutoShape 72">
            <a:hlinkClick r:id="rId7" action="ppaction://hlinksldjump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434975" y="5126038"/>
            <a:ext cx="609600" cy="609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77" name="AutoShape 7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913" y="5862638"/>
            <a:ext cx="609600" cy="609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15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15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1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1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1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15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3300"/>
                            </p:stCondLst>
                            <p:childTnLst>
                              <p:par>
                                <p:cTn id="4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5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300"/>
                            </p:stCondLst>
                            <p:childTnLst>
                              <p:par>
                                <p:cTn id="6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63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1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67" grpId="0"/>
      <p:bldP spid="21568" grpId="0"/>
      <p:bldP spid="21570" grpId="0"/>
      <p:bldP spid="21571" grpId="0"/>
      <p:bldP spid="2157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ZL_BAB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12128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2514600" y="762000"/>
            <a:ext cx="6096000" cy="1828800"/>
          </a:xfrm>
          <a:prstGeom prst="wedgeRoundRectCallout">
            <a:avLst>
              <a:gd name="adj1" fmla="val -54949"/>
              <a:gd name="adj2" fmla="val 10842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200" b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μήκος της χορδής επηρεάζει το ύψος του ήχου κι όχι την ένταση του!</a:t>
            </a:r>
            <a:r>
              <a:rPr lang="el-GR" altLang="en-US" sz="28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2800" b="1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4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2743200" y="4343400"/>
            <a:ext cx="1524000" cy="14478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5" name="WordArt 9"/>
          <p:cNvSpPr>
            <a:spLocks noChangeArrowheads="1" noChangeShapeType="1" noTextEdit="1"/>
          </p:cNvSpPr>
          <p:nvPr/>
        </p:nvSpPr>
        <p:spPr bwMode="auto">
          <a:xfrm>
            <a:off x="5105400" y="3886200"/>
            <a:ext cx="3276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Δοκίμασε άλλη</a:t>
            </a:r>
          </a:p>
          <a:p>
            <a:pPr algn="ctr"/>
            <a:r>
              <a:rPr lang="el-G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μια φορά!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0189" name="Picture 13" descr="OB_MAK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ZL_BAB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12128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2127250" y="576263"/>
            <a:ext cx="6096000" cy="1828800"/>
          </a:xfrm>
          <a:prstGeom prst="wedgeRoundRectCallout">
            <a:avLst>
              <a:gd name="adj1" fmla="val -54949"/>
              <a:gd name="adj2" fmla="val 10842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200" b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πάχος των χορδών δεν επηρεάζει την ένταση του ήχου.</a:t>
            </a:r>
            <a:endParaRPr lang="en-GB" altLang="en-US" sz="2800" b="1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8" name="AutoShape 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200400" y="4038600"/>
            <a:ext cx="1524000" cy="1447800"/>
          </a:xfrm>
          <a:prstGeom prst="actionButtonBackPrevious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9" name="WordArt 5"/>
          <p:cNvSpPr>
            <a:spLocks noChangeArrowheads="1" noChangeShapeType="1" noTextEdit="1"/>
          </p:cNvSpPr>
          <p:nvPr/>
        </p:nvSpPr>
        <p:spPr bwMode="auto">
          <a:xfrm>
            <a:off x="5105400" y="3886200"/>
            <a:ext cx="3276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Δοκίμασε άλλη</a:t>
            </a:r>
          </a:p>
          <a:p>
            <a:pPr algn="ctr"/>
            <a:r>
              <a:rPr lang="el-G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μια φορά!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2233" name="Picture 9" descr="W_PRAY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10096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100000">
              <a:srgbClr val="00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304800" y="228600"/>
            <a:ext cx="6858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>
                <a:solidFill>
                  <a:srgbClr val="FFFF00"/>
                </a:solidFill>
              </a:rPr>
              <a:t> Η κατασκευή της Έλλης έχει αντηχείο.</a:t>
            </a:r>
          </a:p>
          <a:p>
            <a:pPr algn="ctr" eaLnBrk="1" hangingPunct="1"/>
            <a:r>
              <a:rPr lang="en-US" altLang="en-US" sz="2800" b="1">
                <a:solidFill>
                  <a:srgbClr val="FFFF00"/>
                </a:solidFill>
              </a:rPr>
              <a:t>  </a:t>
            </a:r>
            <a:r>
              <a:rPr lang="el-GR" altLang="en-US" sz="2800" b="1">
                <a:solidFill>
                  <a:srgbClr val="FFFF00"/>
                </a:solidFill>
              </a:rPr>
              <a:t>Χωρίς αντηχείο ο ήχος είναι αδύνατος </a:t>
            </a:r>
          </a:p>
          <a:p>
            <a:pPr algn="ctr" eaLnBrk="1" hangingPunct="1"/>
            <a:r>
              <a:rPr lang="el-GR" altLang="en-US" sz="2800" b="1">
                <a:solidFill>
                  <a:srgbClr val="FFFF00"/>
                </a:solidFill>
              </a:rPr>
              <a:t>και χωρίς ποιότητα.</a:t>
            </a:r>
            <a:endParaRPr lang="en-US" altLang="en-US" sz="2800" b="1">
              <a:solidFill>
                <a:srgbClr val="FFFF00"/>
              </a:solidFill>
            </a:endParaRPr>
          </a:p>
        </p:txBody>
      </p:sp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533400" y="2286000"/>
            <a:ext cx="3124200" cy="1143000"/>
            <a:chOff x="288" y="576"/>
            <a:chExt cx="2256" cy="960"/>
          </a:xfrm>
        </p:grpSpPr>
        <p:grpSp>
          <p:nvGrpSpPr>
            <p:cNvPr id="29730" name="Group 6"/>
            <p:cNvGrpSpPr>
              <a:grpSpLocks/>
            </p:cNvGrpSpPr>
            <p:nvPr/>
          </p:nvGrpSpPr>
          <p:grpSpPr bwMode="auto">
            <a:xfrm>
              <a:off x="288" y="576"/>
              <a:ext cx="2256" cy="960"/>
              <a:chOff x="768" y="432"/>
              <a:chExt cx="2544" cy="1056"/>
            </a:xfrm>
          </p:grpSpPr>
          <p:sp>
            <p:nvSpPr>
              <p:cNvPr id="29752" name="AutoShape 7"/>
              <p:cNvSpPr>
                <a:spLocks noChangeArrowheads="1"/>
              </p:cNvSpPr>
              <p:nvPr/>
            </p:nvSpPr>
            <p:spPr bwMode="auto">
              <a:xfrm>
                <a:off x="768" y="1104"/>
                <a:ext cx="2544" cy="384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rgbClr val="CFA75F"/>
                  </a:gs>
                  <a:gs pos="100000">
                    <a:srgbClr val="604D2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53" name="AutoShape 8"/>
              <p:cNvSpPr>
                <a:spLocks noChangeArrowheads="1"/>
              </p:cNvSpPr>
              <p:nvPr/>
            </p:nvSpPr>
            <p:spPr bwMode="auto">
              <a:xfrm>
                <a:off x="768" y="432"/>
                <a:ext cx="336" cy="768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rgbClr val="CFA75F"/>
                  </a:gs>
                  <a:gs pos="100000">
                    <a:srgbClr val="604D2C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54" name="AutoShape 9"/>
              <p:cNvSpPr>
                <a:spLocks noChangeArrowheads="1"/>
              </p:cNvSpPr>
              <p:nvPr/>
            </p:nvSpPr>
            <p:spPr bwMode="auto">
              <a:xfrm>
                <a:off x="2976" y="432"/>
                <a:ext cx="336" cy="768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rgbClr val="CFA75F"/>
                  </a:gs>
                  <a:gs pos="100000">
                    <a:srgbClr val="604D2C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9731" name="Group 10"/>
            <p:cNvGrpSpPr>
              <a:grpSpLocks/>
            </p:cNvGrpSpPr>
            <p:nvPr/>
          </p:nvGrpSpPr>
          <p:grpSpPr bwMode="auto">
            <a:xfrm>
              <a:off x="528" y="624"/>
              <a:ext cx="96" cy="96"/>
              <a:chOff x="1536" y="624"/>
              <a:chExt cx="96" cy="96"/>
            </a:xfrm>
          </p:grpSpPr>
          <p:sp>
            <p:nvSpPr>
              <p:cNvPr id="29750" name="Line 11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51" name="Line 12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32" name="Group 13"/>
            <p:cNvGrpSpPr>
              <a:grpSpLocks/>
            </p:cNvGrpSpPr>
            <p:nvPr/>
          </p:nvGrpSpPr>
          <p:grpSpPr bwMode="auto">
            <a:xfrm>
              <a:off x="2208" y="672"/>
              <a:ext cx="48" cy="96"/>
              <a:chOff x="2448" y="576"/>
              <a:chExt cx="48" cy="96"/>
            </a:xfrm>
          </p:grpSpPr>
          <p:sp>
            <p:nvSpPr>
              <p:cNvPr id="29748" name="Line 14"/>
              <p:cNvSpPr>
                <a:spLocks noChangeShapeType="1"/>
              </p:cNvSpPr>
              <p:nvPr/>
            </p:nvSpPr>
            <p:spPr bwMode="auto">
              <a:xfrm flipH="1">
                <a:off x="2448" y="672"/>
                <a:ext cx="48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9" name="Line 15"/>
              <p:cNvSpPr>
                <a:spLocks noChangeShapeType="1"/>
              </p:cNvSpPr>
              <p:nvPr/>
            </p:nvSpPr>
            <p:spPr bwMode="auto">
              <a:xfrm flipV="1">
                <a:off x="2448" y="576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33" name="Group 16"/>
            <p:cNvGrpSpPr>
              <a:grpSpLocks/>
            </p:cNvGrpSpPr>
            <p:nvPr/>
          </p:nvGrpSpPr>
          <p:grpSpPr bwMode="auto">
            <a:xfrm flipH="1">
              <a:off x="2208" y="816"/>
              <a:ext cx="48" cy="96"/>
              <a:chOff x="1536" y="624"/>
              <a:chExt cx="96" cy="96"/>
            </a:xfrm>
          </p:grpSpPr>
          <p:sp>
            <p:nvSpPr>
              <p:cNvPr id="29746" name="Line 17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7" name="Line 18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34" name="Group 19"/>
            <p:cNvGrpSpPr>
              <a:grpSpLocks/>
            </p:cNvGrpSpPr>
            <p:nvPr/>
          </p:nvGrpSpPr>
          <p:grpSpPr bwMode="auto">
            <a:xfrm>
              <a:off x="528" y="816"/>
              <a:ext cx="96" cy="96"/>
              <a:chOff x="1536" y="624"/>
              <a:chExt cx="96" cy="96"/>
            </a:xfrm>
          </p:grpSpPr>
          <p:sp>
            <p:nvSpPr>
              <p:cNvPr id="29744" name="Line 20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5" name="Line 21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35" name="Line 22"/>
            <p:cNvSpPr>
              <a:spLocks noChangeShapeType="1"/>
            </p:cNvSpPr>
            <p:nvPr/>
          </p:nvSpPr>
          <p:spPr bwMode="auto">
            <a:xfrm>
              <a:off x="624" y="720"/>
              <a:ext cx="1584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6" name="Line 23"/>
            <p:cNvSpPr>
              <a:spLocks noChangeShapeType="1"/>
            </p:cNvSpPr>
            <p:nvPr/>
          </p:nvSpPr>
          <p:spPr bwMode="auto">
            <a:xfrm>
              <a:off x="624" y="864"/>
              <a:ext cx="1584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37" name="Group 24"/>
            <p:cNvGrpSpPr>
              <a:grpSpLocks/>
            </p:cNvGrpSpPr>
            <p:nvPr/>
          </p:nvGrpSpPr>
          <p:grpSpPr bwMode="auto">
            <a:xfrm>
              <a:off x="528" y="1008"/>
              <a:ext cx="96" cy="96"/>
              <a:chOff x="1536" y="624"/>
              <a:chExt cx="96" cy="96"/>
            </a:xfrm>
          </p:grpSpPr>
          <p:sp>
            <p:nvSpPr>
              <p:cNvPr id="29742" name="Line 25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3" name="Line 26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38" name="Group 27"/>
            <p:cNvGrpSpPr>
              <a:grpSpLocks/>
            </p:cNvGrpSpPr>
            <p:nvPr/>
          </p:nvGrpSpPr>
          <p:grpSpPr bwMode="auto">
            <a:xfrm flipH="1">
              <a:off x="2208" y="1008"/>
              <a:ext cx="48" cy="96"/>
              <a:chOff x="1536" y="624"/>
              <a:chExt cx="96" cy="96"/>
            </a:xfrm>
          </p:grpSpPr>
          <p:sp>
            <p:nvSpPr>
              <p:cNvPr id="29740" name="Line 28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1" name="Line 29"/>
              <p:cNvSpPr>
                <a:spLocks noChangeShapeType="1"/>
              </p:cNvSpPr>
              <p:nvPr/>
            </p:nvSpPr>
            <p:spPr bwMode="auto">
              <a:xfrm flipV="1">
                <a:off x="1632" y="624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2C67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39" name="Line 30"/>
            <p:cNvSpPr>
              <a:spLocks noChangeShapeType="1"/>
            </p:cNvSpPr>
            <p:nvPr/>
          </p:nvSpPr>
          <p:spPr bwMode="auto">
            <a:xfrm>
              <a:off x="624" y="1056"/>
              <a:ext cx="1584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0" name="Group 31"/>
          <p:cNvGrpSpPr>
            <a:grpSpLocks/>
          </p:cNvGrpSpPr>
          <p:nvPr/>
        </p:nvGrpSpPr>
        <p:grpSpPr bwMode="auto">
          <a:xfrm>
            <a:off x="4572000" y="2286000"/>
            <a:ext cx="4114800" cy="1143000"/>
            <a:chOff x="192" y="528"/>
            <a:chExt cx="4704" cy="1248"/>
          </a:xfrm>
        </p:grpSpPr>
        <p:grpSp>
          <p:nvGrpSpPr>
            <p:cNvPr id="29713" name="Group 32"/>
            <p:cNvGrpSpPr>
              <a:grpSpLocks/>
            </p:cNvGrpSpPr>
            <p:nvPr/>
          </p:nvGrpSpPr>
          <p:grpSpPr bwMode="auto">
            <a:xfrm>
              <a:off x="192" y="528"/>
              <a:ext cx="4704" cy="1248"/>
              <a:chOff x="192" y="528"/>
              <a:chExt cx="4704" cy="1248"/>
            </a:xfrm>
          </p:grpSpPr>
          <p:sp>
            <p:nvSpPr>
              <p:cNvPr id="29727" name="AutoShape 33"/>
              <p:cNvSpPr>
                <a:spLocks noChangeArrowheads="1"/>
              </p:cNvSpPr>
              <p:nvPr/>
            </p:nvSpPr>
            <p:spPr bwMode="auto">
              <a:xfrm>
                <a:off x="192" y="528"/>
                <a:ext cx="4704" cy="1248"/>
              </a:xfrm>
              <a:prstGeom prst="cube">
                <a:avLst>
                  <a:gd name="adj" fmla="val 25000"/>
                </a:avLst>
              </a:prstGeom>
              <a:solidFill>
                <a:srgbClr val="DCA63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8" name="Oval 34"/>
              <p:cNvSpPr>
                <a:spLocks noChangeArrowheads="1"/>
              </p:cNvSpPr>
              <p:nvPr/>
            </p:nvSpPr>
            <p:spPr bwMode="auto">
              <a:xfrm>
                <a:off x="1296" y="1056"/>
                <a:ext cx="528" cy="507"/>
              </a:xfrm>
              <a:prstGeom prst="ellipse">
                <a:avLst/>
              </a:prstGeom>
              <a:solidFill>
                <a:srgbClr val="563F1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9" name="Arc 35"/>
              <p:cNvSpPr>
                <a:spLocks/>
              </p:cNvSpPr>
              <p:nvPr/>
            </p:nvSpPr>
            <p:spPr bwMode="auto">
              <a:xfrm>
                <a:off x="1536" y="1088"/>
                <a:ext cx="271" cy="448"/>
              </a:xfrm>
              <a:custGeom>
                <a:avLst/>
                <a:gdLst>
                  <a:gd name="T0" fmla="*/ 81 w 21600"/>
                  <a:gd name="T1" fmla="*/ 0 h 41252"/>
                  <a:gd name="T2" fmla="*/ 80 w 21600"/>
                  <a:gd name="T3" fmla="*/ 448 h 41252"/>
                  <a:gd name="T4" fmla="*/ 0 w 21600"/>
                  <a:gd name="T5" fmla="*/ 224 h 412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1252" fill="none" extrusionOk="0">
                    <a:moveTo>
                      <a:pt x="6458" y="0"/>
                    </a:moveTo>
                    <a:cubicBezTo>
                      <a:pt x="15468" y="2823"/>
                      <a:pt x="21600" y="11170"/>
                      <a:pt x="21600" y="20612"/>
                    </a:cubicBezTo>
                    <a:cubicBezTo>
                      <a:pt x="21600" y="30088"/>
                      <a:pt x="15423" y="38457"/>
                      <a:pt x="6368" y="41251"/>
                    </a:cubicBezTo>
                  </a:path>
                  <a:path w="21600" h="41252" stroke="0" extrusionOk="0">
                    <a:moveTo>
                      <a:pt x="6458" y="0"/>
                    </a:moveTo>
                    <a:cubicBezTo>
                      <a:pt x="15468" y="2823"/>
                      <a:pt x="21600" y="11170"/>
                      <a:pt x="21600" y="20612"/>
                    </a:cubicBezTo>
                    <a:cubicBezTo>
                      <a:pt x="21600" y="30088"/>
                      <a:pt x="15423" y="38457"/>
                      <a:pt x="6368" y="41251"/>
                    </a:cubicBezTo>
                    <a:lnTo>
                      <a:pt x="0" y="20612"/>
                    </a:lnTo>
                    <a:lnTo>
                      <a:pt x="6458" y="0"/>
                    </a:lnTo>
                    <a:close/>
                  </a:path>
                </a:pathLst>
              </a:custGeom>
              <a:noFill/>
              <a:ln w="28575">
                <a:solidFill>
                  <a:srgbClr val="3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714" name="Group 36"/>
            <p:cNvGrpSpPr>
              <a:grpSpLocks/>
            </p:cNvGrpSpPr>
            <p:nvPr/>
          </p:nvGrpSpPr>
          <p:grpSpPr bwMode="auto">
            <a:xfrm>
              <a:off x="288" y="912"/>
              <a:ext cx="192" cy="720"/>
              <a:chOff x="960" y="3024"/>
              <a:chExt cx="192" cy="720"/>
            </a:xfrm>
          </p:grpSpPr>
          <p:sp>
            <p:nvSpPr>
              <p:cNvPr id="29723" name="AutoShape 37"/>
              <p:cNvSpPr>
                <a:spLocks noChangeArrowheads="1"/>
              </p:cNvSpPr>
              <p:nvPr/>
            </p:nvSpPr>
            <p:spPr bwMode="auto">
              <a:xfrm>
                <a:off x="960" y="3024"/>
                <a:ext cx="192" cy="720"/>
              </a:xfrm>
              <a:prstGeom prst="cube">
                <a:avLst>
                  <a:gd name="adj" fmla="val 25000"/>
                </a:avLst>
              </a:prstGeom>
              <a:solidFill>
                <a:srgbClr val="DCA63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4" name="Oval 38"/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5" name="Oval 39"/>
              <p:cNvSpPr>
                <a:spLocks noChangeArrowheads="1"/>
              </p:cNvSpPr>
              <p:nvPr/>
            </p:nvSpPr>
            <p:spPr bwMode="auto">
              <a:xfrm>
                <a:off x="1008" y="360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6" name="Oval 40"/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9715" name="Group 41"/>
            <p:cNvGrpSpPr>
              <a:grpSpLocks/>
            </p:cNvGrpSpPr>
            <p:nvPr/>
          </p:nvGrpSpPr>
          <p:grpSpPr bwMode="auto">
            <a:xfrm>
              <a:off x="4224" y="912"/>
              <a:ext cx="192" cy="720"/>
              <a:chOff x="960" y="3024"/>
              <a:chExt cx="192" cy="720"/>
            </a:xfrm>
          </p:grpSpPr>
          <p:sp>
            <p:nvSpPr>
              <p:cNvPr id="29719" name="AutoShape 42"/>
              <p:cNvSpPr>
                <a:spLocks noChangeArrowheads="1"/>
              </p:cNvSpPr>
              <p:nvPr/>
            </p:nvSpPr>
            <p:spPr bwMode="auto">
              <a:xfrm>
                <a:off x="960" y="3024"/>
                <a:ext cx="192" cy="720"/>
              </a:xfrm>
              <a:prstGeom prst="cube">
                <a:avLst>
                  <a:gd name="adj" fmla="val 25000"/>
                </a:avLst>
              </a:prstGeom>
              <a:solidFill>
                <a:srgbClr val="DCA63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0" name="Oval 43"/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1" name="Oval 44"/>
              <p:cNvSpPr>
                <a:spLocks noChangeArrowheads="1"/>
              </p:cNvSpPr>
              <p:nvPr/>
            </p:nvSpPr>
            <p:spPr bwMode="auto">
              <a:xfrm>
                <a:off x="1008" y="360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22" name="Oval 45"/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96" cy="96"/>
              </a:xfrm>
              <a:prstGeom prst="ellipse">
                <a:avLst/>
              </a:prstGeom>
              <a:solidFill>
                <a:srgbClr val="4B4A66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9716" name="Line 46"/>
            <p:cNvSpPr>
              <a:spLocks noChangeShapeType="1"/>
            </p:cNvSpPr>
            <p:nvPr/>
          </p:nvSpPr>
          <p:spPr bwMode="auto">
            <a:xfrm>
              <a:off x="432" y="1056"/>
              <a:ext cx="3792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47"/>
            <p:cNvSpPr>
              <a:spLocks noChangeShapeType="1"/>
            </p:cNvSpPr>
            <p:nvPr/>
          </p:nvSpPr>
          <p:spPr bwMode="auto">
            <a:xfrm>
              <a:off x="432" y="1296"/>
              <a:ext cx="384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48"/>
            <p:cNvSpPr>
              <a:spLocks noChangeShapeType="1"/>
            </p:cNvSpPr>
            <p:nvPr/>
          </p:nvSpPr>
          <p:spPr bwMode="auto">
            <a:xfrm>
              <a:off x="384" y="1536"/>
              <a:ext cx="38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Rectangle 49"/>
          <p:cNvSpPr>
            <a:spLocks noChangeArrowheads="1"/>
          </p:cNvSpPr>
          <p:nvPr/>
        </p:nvSpPr>
        <p:spPr bwMode="auto">
          <a:xfrm>
            <a:off x="381000" y="17526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400" b="1" u="sng">
                <a:solidFill>
                  <a:srgbClr val="800080"/>
                </a:solidFill>
              </a:rPr>
              <a:t>Κατασκευή του Φρίξου</a:t>
            </a:r>
            <a:endParaRPr lang="en-GB" altLang="en-US" sz="2400" b="1" u="sng">
              <a:solidFill>
                <a:srgbClr val="800080"/>
              </a:solidFill>
            </a:endParaRPr>
          </a:p>
        </p:txBody>
      </p:sp>
      <p:sp>
        <p:nvSpPr>
          <p:cNvPr id="29702" name="Rectangle 50"/>
          <p:cNvSpPr>
            <a:spLocks noChangeArrowheads="1"/>
          </p:cNvSpPr>
          <p:nvPr/>
        </p:nvSpPr>
        <p:spPr bwMode="auto">
          <a:xfrm>
            <a:off x="5105400" y="17526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400" b="1" u="sng">
                <a:solidFill>
                  <a:srgbClr val="800080"/>
                </a:solidFill>
              </a:rPr>
              <a:t>Κατασκευή της Έλλης</a:t>
            </a:r>
            <a:endParaRPr lang="en-GB" altLang="en-US" sz="2400" b="1" u="sng">
              <a:solidFill>
                <a:srgbClr val="800080"/>
              </a:solidFill>
            </a:endParaRPr>
          </a:p>
        </p:txBody>
      </p:sp>
      <p:grpSp>
        <p:nvGrpSpPr>
          <p:cNvPr id="53304" name="Group 56"/>
          <p:cNvGrpSpPr>
            <a:grpSpLocks/>
          </p:cNvGrpSpPr>
          <p:nvPr/>
        </p:nvGrpSpPr>
        <p:grpSpPr bwMode="auto">
          <a:xfrm>
            <a:off x="381000" y="4191000"/>
            <a:ext cx="2209800" cy="2209800"/>
            <a:chOff x="2256" y="2592"/>
            <a:chExt cx="1584" cy="1536"/>
          </a:xfrm>
        </p:grpSpPr>
        <p:pic>
          <p:nvPicPr>
            <p:cNvPr id="29711" name="Picture 53" descr="Buy Takamine C132SK_72844 Classical Guitars at WWBW.com  FREE SHIPPING 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592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2" name="Rectangle 55"/>
            <p:cNvSpPr>
              <a:spLocks noChangeArrowheads="1"/>
            </p:cNvSpPr>
            <p:nvPr/>
          </p:nvSpPr>
          <p:spPr bwMode="auto">
            <a:xfrm>
              <a:off x="2256" y="2592"/>
              <a:ext cx="1584" cy="1536"/>
            </a:xfrm>
            <a:prstGeom prst="rect">
              <a:avLst/>
            </a:prstGeom>
            <a:noFill/>
            <a:ln w="152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3308" name="Group 60"/>
          <p:cNvGrpSpPr>
            <a:grpSpLocks/>
          </p:cNvGrpSpPr>
          <p:nvPr/>
        </p:nvGrpSpPr>
        <p:grpSpPr bwMode="auto">
          <a:xfrm>
            <a:off x="6324600" y="4343400"/>
            <a:ext cx="2438400" cy="2057400"/>
            <a:chOff x="2256" y="2640"/>
            <a:chExt cx="1728" cy="1392"/>
          </a:xfrm>
        </p:grpSpPr>
        <p:graphicFrame>
          <p:nvGraphicFramePr>
            <p:cNvPr id="29709" name="Object 54"/>
            <p:cNvGraphicFramePr>
              <a:graphicFrameLocks noChangeAspect="1"/>
            </p:cNvGraphicFramePr>
            <p:nvPr/>
          </p:nvGraphicFramePr>
          <p:xfrm>
            <a:off x="2304" y="2640"/>
            <a:ext cx="1680" cy="1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74" name="Bitmap Image" r:id="rId8" imgW="2324424" imgH="1638529" progId="Paint.Picture">
                    <p:embed/>
                  </p:oleObj>
                </mc:Choice>
                <mc:Fallback>
                  <p:oleObj name="Bitmap Image" r:id="rId8" imgW="2324424" imgH="1638529" progId="Paint.Picture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13115"/>
                        <a:stretch>
                          <a:fillRect/>
                        </a:stretch>
                      </p:blipFill>
                      <p:spPr bwMode="auto">
                        <a:xfrm>
                          <a:off x="2304" y="2640"/>
                          <a:ext cx="1680" cy="1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10" name="Rectangle 59"/>
            <p:cNvSpPr>
              <a:spLocks noChangeArrowheads="1"/>
            </p:cNvSpPr>
            <p:nvPr/>
          </p:nvSpPr>
          <p:spPr bwMode="auto">
            <a:xfrm>
              <a:off x="2256" y="2640"/>
              <a:ext cx="1728" cy="1392"/>
            </a:xfrm>
            <a:prstGeom prst="rect">
              <a:avLst/>
            </a:prstGeom>
            <a:noFill/>
            <a:ln w="152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53310" name="Picture 62" descr="EL_MON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1206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11" name="AutoShape 63"/>
          <p:cNvSpPr>
            <a:spLocks noChangeArrowheads="1"/>
          </p:cNvSpPr>
          <p:nvPr/>
        </p:nvSpPr>
        <p:spPr bwMode="auto">
          <a:xfrm>
            <a:off x="3276600" y="3657600"/>
            <a:ext cx="2971800" cy="1295400"/>
          </a:xfrm>
          <a:prstGeom prst="wedgeRoundRectCallout">
            <a:avLst>
              <a:gd name="adj1" fmla="val -41185"/>
              <a:gd name="adj2" fmla="val 68630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Φανταστείτε μια</a:t>
            </a:r>
          </a:p>
          <a:p>
            <a:pPr algn="ctr" eaLnBrk="1" hangingPunct="1"/>
            <a:r>
              <a:rPr lang="el-GR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κιθάρα χωρίς</a:t>
            </a:r>
          </a:p>
          <a:p>
            <a:pPr algn="ctr" eaLnBrk="1" hangingPunct="1"/>
            <a:r>
              <a:rPr lang="el-GR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αντηχείο!!</a:t>
            </a:r>
            <a:endParaRPr lang="en-GB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312" name="AutoShape 6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10500" y="381000"/>
            <a:ext cx="1143000" cy="1066800"/>
          </a:xfrm>
          <a:prstGeom prst="actionButtonForwardNex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3318" name="Picture 70" descr="ta_cla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066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3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itar note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35" presetID="23" presetClass="entr" presetSubtype="16" repeatCount="2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03883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4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3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12. </a:t>
            </a:r>
            <a:r>
              <a:rPr lang="el-GR" sz="3600" dirty="0" smtClean="0"/>
              <a:t>Ποιο ερώτημα διερευνά το παιδί που έκανε το πιο κάτω πείραμα;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16668"/>
            <a:ext cx="2133600" cy="2844800"/>
          </a:xfrm>
        </p:spPr>
      </p:pic>
      <p:sp>
        <p:nvSpPr>
          <p:cNvPr id="5" name="TextBox 4"/>
          <p:cNvSpPr txBox="1"/>
          <p:nvPr/>
        </p:nvSpPr>
        <p:spPr>
          <a:xfrm>
            <a:off x="990600" y="4445000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 ποσότητα του υγρού επηρεάζει την οξύτητα του ήχου;</a:t>
            </a:r>
          </a:p>
          <a:p>
            <a:r>
              <a:rPr lang="el-GR" sz="2400" dirty="0" smtClean="0"/>
              <a:t>Η ύπαρξη καπακιού επηρεάζει τη χροιά του ήχου;</a:t>
            </a:r>
          </a:p>
          <a:p>
            <a:r>
              <a:rPr lang="el-GR" sz="2400" dirty="0" smtClean="0"/>
              <a:t>Το είδος του υγρού επηρεάζει την χροιά του ήχου.</a:t>
            </a:r>
            <a:endParaRPr lang="en-US" sz="2400" dirty="0"/>
          </a:p>
        </p:txBody>
      </p:sp>
      <p:sp>
        <p:nvSpPr>
          <p:cNvPr id="9" name="Flowchart: Process 8">
            <a:hlinkClick r:id="rId3" action="ppaction://hlinksldjump"/>
          </p:cNvPr>
          <p:cNvSpPr/>
          <p:nvPr/>
        </p:nvSpPr>
        <p:spPr>
          <a:xfrm>
            <a:off x="228600" y="4572000"/>
            <a:ext cx="609600" cy="5334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ocess 9">
            <a:hlinkClick r:id="rId4" action="ppaction://hlinksldjump"/>
          </p:cNvPr>
          <p:cNvSpPr/>
          <p:nvPr/>
        </p:nvSpPr>
        <p:spPr>
          <a:xfrm>
            <a:off x="262179" y="5286859"/>
            <a:ext cx="609600" cy="5334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ocess 10">
            <a:hlinkClick r:id="rId5" action="ppaction://hlinksldjump"/>
          </p:cNvPr>
          <p:cNvSpPr/>
          <p:nvPr/>
        </p:nvSpPr>
        <p:spPr>
          <a:xfrm>
            <a:off x="273803" y="6019800"/>
            <a:ext cx="609600" cy="5334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643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Μπράβο!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4653136"/>
            <a:ext cx="8229600" cy="1708621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Σε ένα δίκαιο πείραμα αλλάζουμε μόνο τον παράγοντα που διερευνούμε.  Σε αυτή την περίπτωση η μόνη διαφορά ανάμεσα στα δύο μπουκάλια είναι η ύπαρξη καπακιού.</a:t>
            </a:r>
            <a:endParaRPr lang="en-US" dirty="0"/>
          </a:p>
        </p:txBody>
      </p:sp>
      <p:pic>
        <p:nvPicPr>
          <p:cNvPr id="4" name="Picture 13" descr="Smiley Face Clip Art Thumbs Up | Clipart library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78" y="1196752"/>
            <a:ext cx="4514643" cy="37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6829321" y="404664"/>
            <a:ext cx="1991151" cy="10129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8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Δοκίμασε ξανά!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1566069"/>
            <a:ext cx="5130800" cy="4397829"/>
          </a:xfrm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762000" y="423069"/>
            <a:ext cx="1447800" cy="8461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860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20181"/>
            <a:ext cx="8229600" cy="1143000"/>
          </a:xfrm>
        </p:spPr>
        <p:txBody>
          <a:bodyPr/>
          <a:lstStyle/>
          <a:p>
            <a:r>
              <a:rPr lang="el-GR" dirty="0" smtClean="0"/>
              <a:t>Δοκίμασε ξανά!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23070"/>
            <a:ext cx="5943600" cy="2548730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Και στα δύο μπουκάλια υπάρχει το ίδιο υγρό.</a:t>
            </a:r>
            <a:endParaRPr lang="en-US" dirty="0"/>
          </a:p>
        </p:txBody>
      </p:sp>
      <p:pic>
        <p:nvPicPr>
          <p:cNvPr id="4" name="Picture 2" descr="Clipart S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72986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" y="423070"/>
            <a:ext cx="1600200" cy="9485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391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20181"/>
            <a:ext cx="8229600" cy="1143000"/>
          </a:xfrm>
        </p:spPr>
        <p:txBody>
          <a:bodyPr/>
          <a:lstStyle/>
          <a:p>
            <a:r>
              <a:rPr lang="el-GR" dirty="0" smtClean="0"/>
              <a:t>Δοκίμασε ξανά!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04800"/>
            <a:ext cx="6629400" cy="2415381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Η ποσότητα του υγρού είναι η ίδια στα δύο μπουκάλια.  </a:t>
            </a:r>
            <a:endParaRPr lang="en-US" dirty="0"/>
          </a:p>
        </p:txBody>
      </p:sp>
      <p:pic>
        <p:nvPicPr>
          <p:cNvPr id="4" name="Picture 2" descr="Clipart S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72986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228600" y="304800"/>
            <a:ext cx="1524000" cy="1066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06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95736" y="2348880"/>
            <a:ext cx="4968552" cy="12241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543" y="2204864"/>
            <a:ext cx="8229600" cy="1143000"/>
          </a:xfrm>
        </p:spPr>
        <p:txBody>
          <a:bodyPr/>
          <a:lstStyle/>
          <a:p>
            <a:r>
              <a:rPr lang="el-GR" dirty="0" smtClean="0">
                <a:hlinkClick r:id="rId2"/>
              </a:rPr>
              <a:t>Παίξε ένα παιχνίδι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067944" y="4941168"/>
            <a:ext cx="4320480" cy="14401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hlinkClick r:id="" action="ppaction://hlinkshowjump?jump=lastslide"/>
          </p:cNvPr>
          <p:cNvSpPr txBox="1"/>
          <p:nvPr/>
        </p:nvSpPr>
        <p:spPr>
          <a:xfrm>
            <a:off x="4355976" y="55172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Φτιάξε </a:t>
            </a:r>
            <a:r>
              <a:rPr lang="el-GR" dirty="0" smtClean="0">
                <a:hlinkClick r:id="rId3" action="ppaction://hlinksldjump"/>
              </a:rPr>
              <a:t>μια</a:t>
            </a:r>
            <a:r>
              <a:rPr lang="el-GR" dirty="0" smtClean="0"/>
              <a:t> κατασκευή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770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13. Φτιάξε μια κατασκευή</a:t>
            </a:r>
            <a:endParaRPr lang="en-US" dirty="0"/>
          </a:p>
        </p:txBody>
      </p:sp>
      <p:pic>
        <p:nvPicPr>
          <p:cNvPr id="30722" name="Picture 2" descr="https://miro.medium.com/max/780/1*vV6ym8jyAdqq0-1PjmVkOw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1" r="14709"/>
          <a:stretch/>
        </p:blipFill>
        <p:spPr bwMode="auto">
          <a:xfrm>
            <a:off x="4788024" y="1549523"/>
            <a:ext cx="4608512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4644008" cy="4608512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 smtClean="0"/>
              <a:t>Στερέωσε με συγκολλητική ταινία καλαμάκια διαφόρων μεγεθών όπως στην εικόνα.  Πώς αλλάζει ο ήχος ενώ φυσάς από τα μικρά προς τα μεγάλα καλαμάκια;  Κάνε την ίδια κατασκευή με πιο χοντρά ή πιο λεπτά καλαμάκια.  Παρατήρησε πώς αλλάζει ο ήχος.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740352" y="1556792"/>
            <a:ext cx="1162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https://medium.com/pomelody/calming-exercise-for-children-homemade-pan-flute-13bfecc35b28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254430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304800"/>
            <a:ext cx="8839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l-GR" altLang="en-US" sz="32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2. Πατήστε με τη σειρά τα μπλε κουμπά</a:t>
            </a:r>
            <a:r>
              <a:rPr lang="el-GR" alt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l-GR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ια.</a:t>
            </a:r>
          </a:p>
          <a:p>
            <a:pPr eaLnBrk="1" hangingPunct="1">
              <a:defRPr/>
            </a:pPr>
            <a:r>
              <a:rPr lang="el-GR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Ποιο κουμπά</a:t>
            </a:r>
            <a:r>
              <a:rPr lang="el-GR" alt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l-GR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παράγει τον πιο ψηλό ήχο</a:t>
            </a:r>
            <a:r>
              <a:rPr lang="en-US" altLang="en-US" sz="32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l-GR" alt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066800" y="3276600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Α</a:t>
            </a:r>
            <a:endParaRPr lang="en-GB" altLang="en-US" sz="3600" b="1"/>
          </a:p>
        </p:txBody>
      </p:sp>
      <p:sp>
        <p:nvSpPr>
          <p:cNvPr id="3076" name="Rectangle 11"/>
          <p:cNvSpPr>
            <a:spLocks noChangeArrowheads="1"/>
          </p:cNvSpPr>
          <p:nvPr/>
        </p:nvSpPr>
        <p:spPr bwMode="auto">
          <a:xfrm>
            <a:off x="4114800" y="3429000"/>
            <a:ext cx="76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Β</a:t>
            </a:r>
            <a:endParaRPr lang="en-GB" altLang="en-US" sz="3600" b="1"/>
          </a:p>
        </p:txBody>
      </p: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6781800" y="3352800"/>
            <a:ext cx="76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Γ</a:t>
            </a:r>
            <a:endParaRPr lang="en-GB" altLang="en-US" sz="3600" b="1"/>
          </a:p>
        </p:txBody>
      </p:sp>
      <p:sp>
        <p:nvSpPr>
          <p:cNvPr id="3078" name="AutoShape 13">
            <a:hlinkClick r:id="" action="ppaction://noaction" highlightClick="1">
              <a:snd r:embed="rId5" name="j0116629.wav"/>
            </a:hlinkClick>
          </p:cNvPr>
          <p:cNvSpPr>
            <a:spLocks noChangeArrowheads="1"/>
          </p:cNvSpPr>
          <p:nvPr/>
        </p:nvSpPr>
        <p:spPr bwMode="auto">
          <a:xfrm>
            <a:off x="3962400" y="2286000"/>
            <a:ext cx="990600" cy="990600"/>
          </a:xfrm>
          <a:prstGeom prst="actionButtonSound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457200" y="4343400"/>
            <a:ext cx="8305800" cy="2057400"/>
          </a:xfrm>
          <a:prstGeom prst="rect">
            <a:avLst/>
          </a:prstGeom>
          <a:solidFill>
            <a:srgbClr val="C26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7" name="AutoShape 17">
            <a:hlinkClick r:id="" action="ppaction://hlinkshowjump?jump=nextslide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533400" y="4724400"/>
            <a:ext cx="990600" cy="990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1600200" y="4800600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Το Α</a:t>
            </a:r>
            <a:endParaRPr lang="en-GB" altLang="en-US" sz="3600" b="1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4572000" y="4876800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Το Β</a:t>
            </a:r>
            <a:endParaRPr lang="en-GB" altLang="en-US" sz="3600" b="1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7467600" y="4800600"/>
            <a:ext cx="114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Το Γ</a:t>
            </a:r>
            <a:endParaRPr lang="en-GB" altLang="en-US" sz="3600" b="1"/>
          </a:p>
        </p:txBody>
      </p:sp>
      <p:sp>
        <p:nvSpPr>
          <p:cNvPr id="5144" name="AutoShape 24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29000" y="4724400"/>
            <a:ext cx="990600" cy="990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5" name="AutoShape 25">
            <a:hlinkClick r:id="" action="ppaction://hlinkshowjump?jump=nextslide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6477000" y="4800600"/>
            <a:ext cx="990600" cy="9906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47" name="Picture 27" descr="U_THI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838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AutoShape 28">
            <a:hlinkClick r:id="" action="ppaction://noaction" highlightClick="1">
              <a:snd r:embed="rId9" name="j0116623.wav"/>
            </a:hlinkClick>
          </p:cNvPr>
          <p:cNvSpPr>
            <a:spLocks noChangeArrowheads="1"/>
          </p:cNvSpPr>
          <p:nvPr/>
        </p:nvSpPr>
        <p:spPr bwMode="auto">
          <a:xfrm>
            <a:off x="6629400" y="2286000"/>
            <a:ext cx="990600" cy="990600"/>
          </a:xfrm>
          <a:prstGeom prst="actionButtonSound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8" name="AutoShape 29">
            <a:hlinkClick r:id="" action="ppaction://noaction" highlightClick="1">
              <a:snd r:embed="rId10" name="j0116627.wav"/>
            </a:hlinkClick>
          </p:cNvPr>
          <p:cNvSpPr>
            <a:spLocks noChangeArrowheads="1"/>
          </p:cNvSpPr>
          <p:nvPr/>
        </p:nvSpPr>
        <p:spPr bwMode="auto">
          <a:xfrm>
            <a:off x="1066800" y="2286000"/>
            <a:ext cx="990600" cy="990600"/>
          </a:xfrm>
          <a:prstGeom prst="actionButtonSound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39" grpId="0"/>
      <p:bldP spid="5142" grpId="0"/>
      <p:bldP spid="51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jazz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843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2819400" y="304800"/>
            <a:ext cx="5867400" cy="2057400"/>
          </a:xfrm>
          <a:prstGeom prst="wedgeRoundRectCallout">
            <a:avLst>
              <a:gd name="adj1" fmla="val -61282"/>
              <a:gd name="adj2" fmla="val -122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2800" b="1">
                <a:solidFill>
                  <a:srgbClr val="000099"/>
                </a:solidFill>
              </a:rPr>
              <a:t>Χρειάζεσαι λίγη βοήθεια!</a:t>
            </a:r>
          </a:p>
          <a:p>
            <a:pPr eaLnBrk="1" hangingPunct="1"/>
            <a:r>
              <a:rPr lang="el-GR" altLang="en-US" sz="2800" b="1">
                <a:solidFill>
                  <a:srgbClr val="000099"/>
                </a:solidFill>
              </a:rPr>
              <a:t>Πάτησε τα κουμπάκια για να μάθεις ποιος ήχος είναι χαμηλός και ποιος ψηλός.</a:t>
            </a:r>
            <a:endParaRPr lang="en-GB" altLang="en-US" sz="2800" b="1">
              <a:solidFill>
                <a:srgbClr val="000099"/>
              </a:solidFill>
            </a:endParaRPr>
          </a:p>
        </p:txBody>
      </p:sp>
      <p:sp>
        <p:nvSpPr>
          <p:cNvPr id="22537" name="AutoShape 9">
            <a:hlinkClick r:id="" action="ppaction://noaction" highlightClick="1">
              <a:snd r:embed="rId4" name="j0116626.wav"/>
            </a:hlinkClick>
          </p:cNvPr>
          <p:cNvSpPr>
            <a:spLocks noChangeArrowheads="1"/>
          </p:cNvSpPr>
          <p:nvPr/>
        </p:nvSpPr>
        <p:spPr bwMode="auto">
          <a:xfrm>
            <a:off x="914400" y="5334000"/>
            <a:ext cx="762000" cy="6858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AutoShape 10">
            <a:hlinkClick r:id="" action="ppaction://noaction" highlightClick="1">
              <a:snd r:embed="rId5" name="j0116627.wav"/>
            </a:hlinkClick>
          </p:cNvPr>
          <p:cNvSpPr>
            <a:spLocks noChangeArrowheads="1"/>
          </p:cNvSpPr>
          <p:nvPr/>
        </p:nvSpPr>
        <p:spPr bwMode="auto">
          <a:xfrm>
            <a:off x="2743200" y="4343400"/>
            <a:ext cx="762000" cy="6858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AutoShape 11">
            <a:hlinkClick r:id="" action="ppaction://noaction" highlightClick="1">
              <a:snd r:embed="rId6" name="j0116628.wav"/>
            </a:hlinkClick>
          </p:cNvPr>
          <p:cNvSpPr>
            <a:spLocks noChangeArrowheads="1"/>
          </p:cNvSpPr>
          <p:nvPr/>
        </p:nvSpPr>
        <p:spPr bwMode="auto">
          <a:xfrm>
            <a:off x="4191000" y="3505200"/>
            <a:ext cx="762000" cy="6858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AutoShape 12">
            <a:hlinkClick r:id="" action="ppaction://noaction" highlightClick="1">
              <a:snd r:embed="rId7" name="j0116629.wav"/>
            </a:hlinkClick>
          </p:cNvPr>
          <p:cNvSpPr>
            <a:spLocks noChangeArrowheads="1"/>
          </p:cNvSpPr>
          <p:nvPr/>
        </p:nvSpPr>
        <p:spPr bwMode="auto">
          <a:xfrm>
            <a:off x="5486400" y="2667000"/>
            <a:ext cx="762000" cy="685800"/>
          </a:xfrm>
          <a:prstGeom prst="actionButtonSound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2057400" y="5334000"/>
            <a:ext cx="198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/>
              <a:t>Πιο χαμηλός </a:t>
            </a:r>
          </a:p>
          <a:p>
            <a:pPr algn="ctr" eaLnBrk="1" hangingPunct="1"/>
            <a:r>
              <a:rPr lang="el-GR" altLang="en-US" sz="2800" b="1"/>
              <a:t>ήχος</a:t>
            </a:r>
            <a:endParaRPr lang="en-GB" altLang="en-US" sz="2800" b="1"/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6629400" y="2514600"/>
            <a:ext cx="1676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/>
              <a:t>Πιο ψηλός </a:t>
            </a:r>
          </a:p>
          <a:p>
            <a:pPr algn="ctr" eaLnBrk="1" hangingPunct="1"/>
            <a:r>
              <a:rPr lang="el-GR" altLang="en-US" sz="2800" b="1"/>
              <a:t>ήχος</a:t>
            </a:r>
            <a:endParaRPr lang="en-GB" altLang="en-US" sz="2800" b="1"/>
          </a:p>
        </p:txBody>
      </p:sp>
      <p:sp>
        <p:nvSpPr>
          <p:cNvPr id="22544" name="AutoShape 1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6400800" y="4648200"/>
            <a:ext cx="1524000" cy="13716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ffectLst>
            <a:outerShdw sy="50000" kx="-2453608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Critical 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01166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01166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01166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01166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  <p:bldP spid="22541" grpId="0"/>
      <p:bldP spid="225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 descr="K_JUMP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685800" y="304800"/>
            <a:ext cx="2819400" cy="3429000"/>
            <a:chOff x="1248" y="192"/>
            <a:chExt cx="1776" cy="2160"/>
          </a:xfrm>
        </p:grpSpPr>
        <p:sp>
          <p:nvSpPr>
            <p:cNvPr id="5143" name="AutoShape 20"/>
            <p:cNvSpPr>
              <a:spLocks noChangeArrowheads="1"/>
            </p:cNvSpPr>
            <p:nvPr/>
          </p:nvSpPr>
          <p:spPr bwMode="auto">
            <a:xfrm>
              <a:off x="1248" y="192"/>
              <a:ext cx="1776" cy="2160"/>
            </a:xfrm>
            <a:prstGeom prst="wedgeRoundRectCallout">
              <a:avLst>
                <a:gd name="adj1" fmla="val -32375"/>
                <a:gd name="adj2" fmla="val 69537"/>
                <a:gd name="adj3" fmla="val 16667"/>
              </a:avLst>
            </a:prstGeom>
            <a:solidFill>
              <a:srgbClr val="7EFEA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5144" name="Group 21"/>
            <p:cNvGrpSpPr>
              <a:grpSpLocks/>
            </p:cNvGrpSpPr>
            <p:nvPr/>
          </p:nvGrpSpPr>
          <p:grpSpPr bwMode="auto">
            <a:xfrm>
              <a:off x="1584" y="288"/>
              <a:ext cx="1221" cy="756"/>
              <a:chOff x="1584" y="288"/>
              <a:chExt cx="1221" cy="756"/>
            </a:xfrm>
          </p:grpSpPr>
          <p:pic>
            <p:nvPicPr>
              <p:cNvPr id="5145" name="Picture 16" descr="N_DANC~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416"/>
                <a:ext cx="428" cy="591"/>
              </a:xfrm>
              <a:prstGeom prst="rect">
                <a:avLst/>
              </a:prstGeom>
              <a:solidFill>
                <a:srgbClr val="7EF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6" name="Picture 17" descr="A_DANC~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7" y="458"/>
                <a:ext cx="384" cy="549"/>
              </a:xfrm>
              <a:prstGeom prst="rect">
                <a:avLst/>
              </a:prstGeom>
              <a:solidFill>
                <a:srgbClr val="7EF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7" name="Picture 18" descr="I_DANC~1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3" y="544"/>
                <a:ext cx="245" cy="500"/>
              </a:xfrm>
              <a:prstGeom prst="rect">
                <a:avLst/>
              </a:prstGeom>
              <a:solidFill>
                <a:srgbClr val="7EF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9" descr="ZC_EX_~1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288"/>
                <a:ext cx="213" cy="660"/>
              </a:xfrm>
              <a:prstGeom prst="rect">
                <a:avLst/>
              </a:prstGeom>
              <a:solidFill>
                <a:srgbClr val="7EF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574" name="Group 22"/>
          <p:cNvGrpSpPr>
            <a:grpSpLocks/>
          </p:cNvGrpSpPr>
          <p:nvPr/>
        </p:nvGrpSpPr>
        <p:grpSpPr bwMode="auto">
          <a:xfrm>
            <a:off x="1219200" y="2057400"/>
            <a:ext cx="2044700" cy="1123950"/>
            <a:chOff x="1536" y="1296"/>
            <a:chExt cx="1288" cy="708"/>
          </a:xfrm>
        </p:grpSpPr>
        <p:pic>
          <p:nvPicPr>
            <p:cNvPr id="5139" name="Picture 5" descr="N_DANC~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416"/>
              <a:ext cx="466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7" descr="A_DANC~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" y="1456"/>
              <a:ext cx="416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9" descr="I_DANC~1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1535"/>
              <a:ext cx="267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1" descr="ZC_EX_~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296"/>
              <a:ext cx="232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76" name="AutoShape 24">
            <a:hlinkClick r:id="" action="ppaction://noaction" highlightClick="1">
              <a:snd r:embed="rId3" name="j0116626.wav"/>
            </a:hlinkClick>
          </p:cNvPr>
          <p:cNvSpPr>
            <a:spLocks noChangeArrowheads="1"/>
          </p:cNvSpPr>
          <p:nvPr/>
        </p:nvSpPr>
        <p:spPr bwMode="auto">
          <a:xfrm>
            <a:off x="2286000" y="4267200"/>
            <a:ext cx="990600" cy="990600"/>
          </a:xfrm>
          <a:prstGeom prst="actionButtonSound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2438400" y="5257800"/>
            <a:ext cx="76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Γ</a:t>
            </a:r>
            <a:endParaRPr lang="en-GB" altLang="en-US" sz="3600" b="1"/>
          </a:p>
        </p:txBody>
      </p:sp>
      <p:sp>
        <p:nvSpPr>
          <p:cNvPr id="23578" name="AutoShape 26">
            <a:hlinkClick r:id="" action="ppaction://noaction" highlightClick="1">
              <a:snd r:embed="rId13" name="j0116628.wav"/>
            </a:hlinkClick>
          </p:cNvPr>
          <p:cNvSpPr>
            <a:spLocks noChangeArrowheads="1"/>
          </p:cNvSpPr>
          <p:nvPr/>
        </p:nvSpPr>
        <p:spPr bwMode="auto">
          <a:xfrm>
            <a:off x="4191000" y="2590800"/>
            <a:ext cx="990600" cy="990600"/>
          </a:xfrm>
          <a:prstGeom prst="actionButtonSound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4343400" y="3657600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Α</a:t>
            </a:r>
            <a:endParaRPr lang="en-GB" altLang="en-US" sz="3600" b="1"/>
          </a:p>
        </p:txBody>
      </p:sp>
      <p:sp>
        <p:nvSpPr>
          <p:cNvPr id="23580" name="AutoShape 28">
            <a:hlinkClick r:id="" action="ppaction://noaction" highlightClick="1">
              <a:snd r:embed="rId5" name="j0116629.wav"/>
            </a:hlinkClick>
          </p:cNvPr>
          <p:cNvSpPr>
            <a:spLocks noChangeArrowheads="1"/>
          </p:cNvSpPr>
          <p:nvPr/>
        </p:nvSpPr>
        <p:spPr bwMode="auto">
          <a:xfrm>
            <a:off x="5867400" y="762000"/>
            <a:ext cx="990600" cy="990600"/>
          </a:xfrm>
          <a:prstGeom prst="actionButtonSound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5943600" y="1752600"/>
            <a:ext cx="76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3600" b="1"/>
              <a:t>Β</a:t>
            </a:r>
            <a:endParaRPr lang="en-GB" altLang="en-US" sz="3600" b="1"/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3352800" y="5181600"/>
            <a:ext cx="198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/>
              <a:t>Πιο χαμηλός </a:t>
            </a:r>
          </a:p>
          <a:p>
            <a:pPr algn="ctr" eaLnBrk="1" hangingPunct="1"/>
            <a:r>
              <a:rPr lang="el-GR" altLang="en-US" sz="2800" b="1"/>
              <a:t>ήχος</a:t>
            </a:r>
            <a:endParaRPr lang="en-GB" altLang="en-US" sz="2800" b="1"/>
          </a:p>
        </p:txBody>
      </p:sp>
      <p:sp>
        <p:nvSpPr>
          <p:cNvPr id="23584" name="Oval 32"/>
          <p:cNvSpPr>
            <a:spLocks noChangeArrowheads="1"/>
          </p:cNvSpPr>
          <p:nvPr/>
        </p:nvSpPr>
        <p:spPr bwMode="auto">
          <a:xfrm>
            <a:off x="5181600" y="0"/>
            <a:ext cx="2362200" cy="2362200"/>
          </a:xfrm>
          <a:prstGeom prst="ellips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3588" name="Group 36"/>
          <p:cNvGrpSpPr>
            <a:grpSpLocks/>
          </p:cNvGrpSpPr>
          <p:nvPr/>
        </p:nvGrpSpPr>
        <p:grpSpPr bwMode="auto">
          <a:xfrm rot="401083">
            <a:off x="7772400" y="0"/>
            <a:ext cx="838200" cy="1600200"/>
            <a:chOff x="3744" y="1824"/>
            <a:chExt cx="864" cy="1248"/>
          </a:xfrm>
        </p:grpSpPr>
        <p:sp>
          <p:nvSpPr>
            <p:cNvPr id="5136" name="Line 33"/>
            <p:cNvSpPr>
              <a:spLocks noChangeShapeType="1"/>
            </p:cNvSpPr>
            <p:nvPr/>
          </p:nvSpPr>
          <p:spPr bwMode="auto">
            <a:xfrm>
              <a:off x="3744" y="2544"/>
              <a:ext cx="240" cy="528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Line 34"/>
            <p:cNvSpPr>
              <a:spLocks noChangeShapeType="1"/>
            </p:cNvSpPr>
            <p:nvPr/>
          </p:nvSpPr>
          <p:spPr bwMode="auto">
            <a:xfrm flipV="1">
              <a:off x="3984" y="2064"/>
              <a:ext cx="336" cy="1008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35"/>
            <p:cNvSpPr>
              <a:spLocks noChangeShapeType="1"/>
            </p:cNvSpPr>
            <p:nvPr/>
          </p:nvSpPr>
          <p:spPr bwMode="auto">
            <a:xfrm flipV="1">
              <a:off x="4320" y="1824"/>
              <a:ext cx="288" cy="240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7010400" y="1752600"/>
            <a:ext cx="1676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n-US" sz="2800" b="1"/>
              <a:t>Πιο ψηλός </a:t>
            </a:r>
          </a:p>
          <a:p>
            <a:pPr algn="ctr" eaLnBrk="1" hangingPunct="1"/>
            <a:r>
              <a:rPr lang="el-GR" altLang="en-US" sz="2800" b="1"/>
              <a:t>ήχος</a:t>
            </a:r>
            <a:endParaRPr lang="en-GB" altLang="en-US" sz="2800" b="1"/>
          </a:p>
        </p:txBody>
      </p:sp>
      <p:sp>
        <p:nvSpPr>
          <p:cNvPr id="23590" name="AutoShape 3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6172200" y="3962400"/>
            <a:ext cx="1828800" cy="1676400"/>
          </a:xfrm>
          <a:prstGeom prst="actionButtonForwardNext">
            <a:avLst/>
          </a:prstGeom>
          <a:solidFill>
            <a:srgbClr val="FF0000"/>
          </a:solidFill>
          <a:ln>
            <a:noFill/>
          </a:ln>
          <a:effectLst>
            <a:outerShdw sy="50000" kx="-2453608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228600" y="6400801"/>
            <a:ext cx="251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Κύπρος Κυπριανού, 2005</a:t>
            </a:r>
            <a:endParaRPr lang="en-US" sz="14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LAF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01166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01166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01166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235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70" decel="1000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decel="100000"/>
                                        <p:tgtEl>
                                          <p:spTgt spid="235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7" grpId="0"/>
      <p:bldP spid="23579" grpId="0"/>
      <p:bldP spid="23581" grpId="0"/>
      <p:bldP spid="23582" grpId="0"/>
      <p:bldP spid="235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</a:t>
            </a:r>
            <a:r>
              <a:rPr lang="el-GR" sz="4000" dirty="0" smtClean="0"/>
              <a:t>. Ποιο ερώτημα διερευνά το παιδί</a:t>
            </a:r>
            <a:r>
              <a:rPr lang="el-GR" sz="4000" dirty="0"/>
              <a:t> </a:t>
            </a:r>
            <a:r>
              <a:rPr lang="el-GR" sz="4000" dirty="0" smtClean="0"/>
              <a:t>που έκανε το πιο κάτω πείραμα;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602814" y="1544542"/>
            <a:ext cx="1295400" cy="1905000"/>
            <a:chOff x="6300192" y="2642471"/>
            <a:chExt cx="1295400" cy="1905000"/>
          </a:xfrm>
        </p:grpSpPr>
        <p:pic>
          <p:nvPicPr>
            <p:cNvPr id="11" name="Picture 6" descr="2G-1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642471"/>
              <a:ext cx="12954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>
              <a:off x="6516216" y="3653805"/>
              <a:ext cx="820306" cy="695133"/>
            </a:xfrm>
            <a:prstGeom prst="can">
              <a:avLst>
                <a:gd name="adj" fmla="val 21509"/>
              </a:avLst>
            </a:prstGeom>
            <a:solidFill>
              <a:srgbClr val="FFFFFF">
                <a:alpha val="74902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83662" y="1556792"/>
            <a:ext cx="1295400" cy="1905001"/>
            <a:chOff x="457200" y="2617093"/>
            <a:chExt cx="1295400" cy="1905001"/>
          </a:xfrm>
        </p:grpSpPr>
        <p:pic>
          <p:nvPicPr>
            <p:cNvPr id="6" name="Picture 6" descr="2G-1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617093"/>
              <a:ext cx="1295400" cy="190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667920" y="3653805"/>
              <a:ext cx="820306" cy="695133"/>
            </a:xfrm>
            <a:prstGeom prst="can">
              <a:avLst>
                <a:gd name="adj" fmla="val 21509"/>
              </a:avLst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93238" y="1556793"/>
            <a:ext cx="1295400" cy="1905000"/>
            <a:chOff x="2267744" y="2652912"/>
            <a:chExt cx="1295400" cy="1905000"/>
          </a:xfrm>
        </p:grpSpPr>
        <p:pic>
          <p:nvPicPr>
            <p:cNvPr id="10" name="Picture 6" descr="2G-1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652912"/>
              <a:ext cx="12954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483768" y="3681753"/>
              <a:ext cx="820306" cy="695133"/>
            </a:xfrm>
            <a:prstGeom prst="can">
              <a:avLst>
                <a:gd name="adj" fmla="val 21509"/>
              </a:avLst>
            </a:prstGeom>
            <a:solidFill>
              <a:srgbClr val="990000">
                <a:alpha val="62745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9933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3568" y="3449542"/>
            <a:ext cx="7696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     </a:t>
            </a:r>
            <a:r>
              <a:rPr lang="el-G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μέλι		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ξίδι		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γάλα</a:t>
            </a:r>
          </a:p>
          <a:p>
            <a:endParaRPr lang="el-GR" sz="2400" dirty="0" smtClean="0"/>
          </a:p>
          <a:p>
            <a:r>
              <a:rPr lang="el-GR" sz="2400" dirty="0" smtClean="0"/>
              <a:t>Η ποσότητα του υγρού επηρεάζει την οξύτητα του ήχου;</a:t>
            </a:r>
          </a:p>
          <a:p>
            <a:endParaRPr lang="el-GR" sz="1000" dirty="0" smtClean="0"/>
          </a:p>
          <a:p>
            <a:r>
              <a:rPr lang="el-GR" sz="2400" dirty="0" smtClean="0"/>
              <a:t>Το είδος του δοχείου επηρεάζει την ένταση του ήχου;</a:t>
            </a:r>
          </a:p>
          <a:p>
            <a:endParaRPr lang="el-GR" sz="1000" dirty="0" smtClean="0"/>
          </a:p>
          <a:p>
            <a:r>
              <a:rPr lang="el-GR" sz="2400" dirty="0" smtClean="0"/>
              <a:t>Το είδος του υγρού επηρεάζει τη χροιά του ήχου;</a:t>
            </a:r>
            <a:endParaRPr lang="en-US" sz="2400" dirty="0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79512" y="4287721"/>
            <a:ext cx="504056" cy="5814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205172" y="5168387"/>
            <a:ext cx="504056" cy="5814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79512" y="6124933"/>
            <a:ext cx="504056" cy="58143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85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Μπράβο!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4653136"/>
            <a:ext cx="8229600" cy="2204864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Σε ένα δίκαιο πείραμα αλλάζουμε μόνο τον παράγοντα που διερευνούμε.  Σε αυτή την περίπτωση η μόνη διαφορά ανάμεσα στα τρία μπουκάλια είναι το είδος του υγρού.</a:t>
            </a:r>
            <a:endParaRPr lang="en-US" dirty="0"/>
          </a:p>
        </p:txBody>
      </p:sp>
      <p:pic>
        <p:nvPicPr>
          <p:cNvPr id="4" name="Picture 13" descr="Smiley Face Clip Art Thumbs Up | Clipart library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78" y="1196752"/>
            <a:ext cx="4514643" cy="37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6829321" y="404664"/>
            <a:ext cx="1991151" cy="10129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436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Ήχος Στ΄</Template>
  <TotalTime>158</TotalTime>
  <Words>1111</Words>
  <Application>Microsoft Office PowerPoint</Application>
  <PresentationFormat>On-screen Show (4:3)</PresentationFormat>
  <Paragraphs>251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Black</vt:lpstr>
      <vt:lpstr>Calibri</vt:lpstr>
      <vt:lpstr>Impact</vt:lpstr>
      <vt:lpstr>Verdana</vt:lpstr>
      <vt:lpstr>Default Design</vt:lpstr>
      <vt:lpstr>Bitmap Image</vt:lpstr>
      <vt:lpstr>Παιχνίδια με τους ήχους</vt:lpstr>
      <vt:lpstr>1. Με ποια από τα πιο κάτω μπορώ να χαρακτηρίσω τους ήχους;</vt:lpstr>
      <vt:lpstr>PowerPoint Presentation</vt:lpstr>
      <vt:lpstr>Δοκίμασε ξανά!</vt:lpstr>
      <vt:lpstr>PowerPoint Presentation</vt:lpstr>
      <vt:lpstr>PowerPoint Presentation</vt:lpstr>
      <vt:lpstr>PowerPoint Presentation</vt:lpstr>
      <vt:lpstr>3. Ποιο ερώτημα διερευνά το παιδί που έκανε το πιο κάτω πείραμα; </vt:lpstr>
      <vt:lpstr>Μπράβο!</vt:lpstr>
      <vt:lpstr>Δοκίμασε ξανά!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Κάνε ένα πείραμα:</vt:lpstr>
      <vt:lpstr>Τέλεια!</vt:lpstr>
      <vt:lpstr>Δοκίμασε ξανά!</vt:lpstr>
      <vt:lpstr>6. Με βάση το πείραμα σου συμπλήρωσε το συμπέρασμα.</vt:lpstr>
      <vt:lpstr>Τέλεια!</vt:lpstr>
      <vt:lpstr>Δοκίμασε ξανά!</vt:lpstr>
      <vt:lpstr>7. Κάνε ένα δεύτερο πείραμα:</vt:lpstr>
      <vt:lpstr>Τέλεια!</vt:lpstr>
      <vt:lpstr>Δοκίμασε ξανά!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12. Ποιο ερώτημα διερευνά το παιδί που έκανε το πιο κάτω πείραμα;</vt:lpstr>
      <vt:lpstr>Μπράβο!</vt:lpstr>
      <vt:lpstr>Δοκίμασε ξανά!</vt:lpstr>
      <vt:lpstr>Δοκίμασε ξανά!</vt:lpstr>
      <vt:lpstr>Παίξε ένα παιχνίδι</vt:lpstr>
      <vt:lpstr>13. Φτιάξε μια κατασκευή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Παιχνίδια με τους ήχους</dc:title>
  <dc:creator>Maria Mesaritou</dc:creator>
  <cp:lastModifiedBy>Maria Mesaritou</cp:lastModifiedBy>
  <cp:revision>21</cp:revision>
  <dcterms:created xsi:type="dcterms:W3CDTF">2020-03-26T05:33:11Z</dcterms:created>
  <dcterms:modified xsi:type="dcterms:W3CDTF">2020-04-10T05:00:10Z</dcterms:modified>
</cp:coreProperties>
</file>